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0" r:id="rId1"/>
  </p:sldMasterIdLst>
  <p:sldIdLst>
    <p:sldId id="256" r:id="rId2"/>
    <p:sldId id="272" r:id="rId3"/>
    <p:sldId id="259" r:id="rId4"/>
    <p:sldId id="264" r:id="rId5"/>
    <p:sldId id="265" r:id="rId6"/>
    <p:sldId id="266" r:id="rId7"/>
    <p:sldId id="267" r:id="rId8"/>
    <p:sldId id="271" r:id="rId9"/>
    <p:sldId id="268" r:id="rId10"/>
    <p:sldId id="273" r:id="rId11"/>
    <p:sldId id="274" r:id="rId12"/>
    <p:sldId id="275" r:id="rId13"/>
    <p:sldId id="276" r:id="rId14"/>
    <p:sldId id="277" r:id="rId15"/>
    <p:sldId id="278" r:id="rId16"/>
    <p:sldId id="279" r:id="rId17"/>
    <p:sldId id="280" r:id="rId18"/>
    <p:sldId id="281" r:id="rId19"/>
    <p:sldId id="283" r:id="rId20"/>
    <p:sldId id="282" r:id="rId21"/>
    <p:sldId id="284" r:id="rId22"/>
    <p:sldId id="285" r:id="rId23"/>
    <p:sldId id="286" r:id="rId24"/>
    <p:sldId id="287" r:id="rId25"/>
    <p:sldId id="288" r:id="rId26"/>
    <p:sldId id="289" r:id="rId27"/>
    <p:sldId id="290" r:id="rId28"/>
    <p:sldId id="291" r:id="rId29"/>
    <p:sldId id="292" r:id="rId30"/>
    <p:sldId id="293" r:id="rId31"/>
    <p:sldId id="294" r:id="rId32"/>
    <p:sldId id="296" r:id="rId33"/>
    <p:sldId id="295"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392"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tr-TR" smtClean="0"/>
              <a:t>Asıl başlık stili için tıklatın</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7" name="Date Placeholder 6"/>
          <p:cNvSpPr>
            <a:spLocks noGrp="1"/>
          </p:cNvSpPr>
          <p:nvPr>
            <p:ph type="dt" sz="half" idx="10"/>
          </p:nvPr>
        </p:nvSpPr>
        <p:spPr/>
        <p:txBody>
          <a:bodyPr/>
          <a:lstStyle/>
          <a:p>
            <a:fld id="{65827132-48C1-45DB-B339-8D4D2B0A8A98}" type="datetimeFigureOut">
              <a:rPr lang="tr-TR" smtClean="0"/>
              <a:t>29.6.2018</a:t>
            </a:fld>
            <a:endParaRPr lang="tr-TR"/>
          </a:p>
        </p:txBody>
      </p:sp>
      <p:sp>
        <p:nvSpPr>
          <p:cNvPr id="8" name="Slide Number Placeholder 7"/>
          <p:cNvSpPr>
            <a:spLocks noGrp="1"/>
          </p:cNvSpPr>
          <p:nvPr>
            <p:ph type="sldNum" sz="quarter" idx="11"/>
          </p:nvPr>
        </p:nvSpPr>
        <p:spPr/>
        <p:txBody>
          <a:bodyPr/>
          <a:lstStyle/>
          <a:p>
            <a:fld id="{91D2A56A-F0ED-417D-815C-0A48D4A2F12C}" type="slidenum">
              <a:rPr lang="tr-TR" smtClean="0"/>
              <a:t>‹#›</a:t>
            </a:fld>
            <a:endParaRPr lang="tr-TR"/>
          </a:p>
        </p:txBody>
      </p:sp>
      <p:sp>
        <p:nvSpPr>
          <p:cNvPr id="9" name="Footer Placeholder 8"/>
          <p:cNvSpPr>
            <a:spLocks noGrp="1"/>
          </p:cNvSpPr>
          <p:nvPr>
            <p:ph type="ftr" sz="quarter" idx="12"/>
          </p:nvPr>
        </p:nvSpPr>
        <p:spPr/>
        <p:txBody>
          <a:bodyPr/>
          <a:lstStyle/>
          <a:p>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65827132-48C1-45DB-B339-8D4D2B0A8A98}" type="datetimeFigureOut">
              <a:rPr lang="tr-TR" smtClean="0"/>
              <a:t>29.6.2018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1D2A56A-F0ED-417D-815C-0A48D4A2F12C}" type="slidenum">
              <a:rPr lang="tr-TR" smtClean="0"/>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65827132-48C1-45DB-B339-8D4D2B0A8A98}" type="datetimeFigureOut">
              <a:rPr lang="tr-TR" smtClean="0"/>
              <a:t>29.6.2018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1D2A56A-F0ED-417D-815C-0A48D4A2F12C}" type="slidenum">
              <a:rPr lang="tr-TR" smtClean="0"/>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smtClean="0"/>
          </a:p>
        </p:txBody>
      </p:sp>
      <p:sp>
        <p:nvSpPr>
          <p:cNvPr id="4" name="Date Placeholder 3"/>
          <p:cNvSpPr>
            <a:spLocks noGrp="1"/>
          </p:cNvSpPr>
          <p:nvPr>
            <p:ph type="dt" sz="half" idx="10"/>
          </p:nvPr>
        </p:nvSpPr>
        <p:spPr/>
        <p:txBody>
          <a:bodyPr/>
          <a:lstStyle/>
          <a:p>
            <a:fld id="{65827132-48C1-45DB-B339-8D4D2B0A8A98}" type="datetimeFigureOut">
              <a:rPr lang="tr-TR" smtClean="0"/>
              <a:t>29.6.2018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1D2A56A-F0ED-417D-815C-0A48D4A2F12C}" type="slidenum">
              <a:rPr lang="tr-TR" smtClean="0"/>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65827132-48C1-45DB-B339-8D4D2B0A8A98}" type="datetimeFigureOut">
              <a:rPr lang="tr-TR" smtClean="0"/>
              <a:t>29.6.2018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1D2A56A-F0ED-417D-815C-0A48D4A2F12C}" type="slidenum">
              <a:rPr lang="tr-TR" smtClean="0"/>
              <a:t>‹#›</a:t>
            </a:fld>
            <a:endParaRPr lang="tr-TR"/>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smtClean="0"/>
          </a:p>
        </p:txBody>
      </p:sp>
      <p:sp>
        <p:nvSpPr>
          <p:cNvPr id="5" name="Date Placeholder 4"/>
          <p:cNvSpPr>
            <a:spLocks noGrp="1"/>
          </p:cNvSpPr>
          <p:nvPr>
            <p:ph type="dt" sz="half" idx="10"/>
          </p:nvPr>
        </p:nvSpPr>
        <p:spPr/>
        <p:txBody>
          <a:bodyPr/>
          <a:lstStyle/>
          <a:p>
            <a:fld id="{65827132-48C1-45DB-B339-8D4D2B0A8A98}" type="datetimeFigureOut">
              <a:rPr lang="tr-TR" smtClean="0"/>
              <a:t>29.6.2018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1D2A56A-F0ED-417D-815C-0A48D4A2F12C}" type="slidenum">
              <a:rPr lang="tr-TR" smtClean="0"/>
              <a:t>‹#›</a:t>
            </a:fld>
            <a:endParaRPr lang="tr-TR"/>
          </a:p>
        </p:txBody>
      </p:sp>
      <p:sp>
        <p:nvSpPr>
          <p:cNvPr id="9" name="Content Placeholder 8"/>
          <p:cNvSpPr>
            <a:spLocks noGrp="1"/>
          </p:cNvSpPr>
          <p:nvPr>
            <p:ph sz="quarter" idx="13"/>
          </p:nvPr>
        </p:nvSpPr>
        <p:spPr>
          <a:xfrm>
            <a:off x="365760" y="1600200"/>
            <a:ext cx="4041648" cy="4526280"/>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7" name="Date Placeholder 6"/>
          <p:cNvSpPr>
            <a:spLocks noGrp="1"/>
          </p:cNvSpPr>
          <p:nvPr>
            <p:ph type="dt" sz="half" idx="10"/>
          </p:nvPr>
        </p:nvSpPr>
        <p:spPr/>
        <p:txBody>
          <a:bodyPr/>
          <a:lstStyle/>
          <a:p>
            <a:fld id="{65827132-48C1-45DB-B339-8D4D2B0A8A98}" type="datetimeFigureOut">
              <a:rPr lang="tr-TR" smtClean="0"/>
              <a:t>29.6.2018</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91D2A56A-F0ED-417D-815C-0A48D4A2F12C}" type="slidenum">
              <a:rPr lang="tr-TR" smtClean="0"/>
              <a:t>‹#›</a:t>
            </a:fld>
            <a:endParaRPr lang="tr-TR"/>
          </a:p>
        </p:txBody>
      </p:sp>
      <p:sp>
        <p:nvSpPr>
          <p:cNvPr id="11" name="Content Placeholder 10"/>
          <p:cNvSpPr>
            <a:spLocks noGrp="1"/>
          </p:cNvSpPr>
          <p:nvPr>
            <p:ph sz="quarter" idx="13"/>
          </p:nvPr>
        </p:nvSpPr>
        <p:spPr>
          <a:xfrm>
            <a:off x="457200" y="2212848"/>
            <a:ext cx="4041648" cy="3913632"/>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65827132-48C1-45DB-B339-8D4D2B0A8A98}" type="datetimeFigureOut">
              <a:rPr lang="tr-TR" smtClean="0"/>
              <a:t>29.6.2018</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91D2A56A-F0ED-417D-815C-0A48D4A2F12C}" type="slidenum">
              <a:rPr lang="tr-TR" smtClean="0"/>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827132-48C1-45DB-B339-8D4D2B0A8A98}" type="datetimeFigureOut">
              <a:rPr lang="tr-TR" smtClean="0"/>
              <a:t>29.6.2018</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91D2A56A-F0ED-417D-815C-0A48D4A2F12C}"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tr-TR" smtClean="0"/>
              <a:t>Asıl başlık stili için tıklatın</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65827132-48C1-45DB-B339-8D4D2B0A8A98}" type="datetimeFigureOut">
              <a:rPr lang="tr-TR" smtClean="0"/>
              <a:t>29.6.2018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1D2A56A-F0ED-417D-815C-0A48D4A2F12C}"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tr-TR" smtClean="0"/>
              <a:t>Asıl başlık stili için tıklatın</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65827132-48C1-45DB-B339-8D4D2B0A8A98}" type="datetimeFigureOut">
              <a:rPr lang="tr-TR" smtClean="0"/>
              <a:t>29.6.2018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1D2A56A-F0ED-417D-815C-0A48D4A2F12C}"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65827132-48C1-45DB-B339-8D4D2B0A8A98}" type="datetimeFigureOut">
              <a:rPr lang="tr-TR" smtClean="0"/>
              <a:t>29.6.2018</a:t>
            </a:fld>
            <a:endParaRPr lang="tr-TR"/>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tr-TR"/>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91D2A56A-F0ED-417D-815C-0A48D4A2F12C}" type="slidenum">
              <a:rPr lang="tr-TR" smtClean="0"/>
              <a:t>‹#›</a:t>
            </a:fld>
            <a:endParaRPr lang="tr-TR"/>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normAutofit/>
          </a:bodyPr>
          <a:lstStyle/>
          <a:p>
            <a:r>
              <a:rPr lang="tr-TR" dirty="0" smtClean="0"/>
              <a:t>AKILLI RESTAURANT SİSTEMİ</a:t>
            </a:r>
            <a:endParaRPr lang="tr-TR" dirty="0"/>
          </a:p>
        </p:txBody>
      </p:sp>
      <p:sp>
        <p:nvSpPr>
          <p:cNvPr id="3" name="Alt Başlık 2"/>
          <p:cNvSpPr>
            <a:spLocks noGrp="1"/>
          </p:cNvSpPr>
          <p:nvPr>
            <p:ph type="subTitle" idx="1"/>
          </p:nvPr>
        </p:nvSpPr>
        <p:spPr/>
        <p:txBody>
          <a:bodyPr>
            <a:normAutofit/>
          </a:bodyPr>
          <a:lstStyle/>
          <a:p>
            <a:r>
              <a:rPr lang="tr-TR" dirty="0" smtClean="0"/>
              <a:t>2013141027</a:t>
            </a:r>
          </a:p>
          <a:p>
            <a:r>
              <a:rPr lang="tr-TR" dirty="0" smtClean="0"/>
              <a:t>Dilara ARSLAN</a:t>
            </a:r>
          </a:p>
          <a:p>
            <a:endParaRPr lang="tr-TR" dirty="0"/>
          </a:p>
        </p:txBody>
      </p:sp>
    </p:spTree>
    <p:extLst>
      <p:ext uri="{BB962C8B-B14F-4D97-AF65-F5344CB8AC3E}">
        <p14:creationId xmlns:p14="http://schemas.microsoft.com/office/powerpoint/2010/main" val="2077842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2492896"/>
            <a:ext cx="7056784" cy="3816424"/>
          </a:xfrm>
        </p:spPr>
      </p:pic>
      <p:sp>
        <p:nvSpPr>
          <p:cNvPr id="3" name="Metin Yer Tutucusu 2"/>
          <p:cNvSpPr>
            <a:spLocks noGrp="1"/>
          </p:cNvSpPr>
          <p:nvPr>
            <p:ph type="body" sz="half" idx="2"/>
          </p:nvPr>
        </p:nvSpPr>
        <p:spPr>
          <a:xfrm>
            <a:off x="971600" y="260648"/>
            <a:ext cx="7272808" cy="2232248"/>
          </a:xfrm>
        </p:spPr>
        <p:txBody>
          <a:bodyPr>
            <a:normAutofit fontScale="77500" lnSpcReduction="20000"/>
          </a:bodyPr>
          <a:lstStyle/>
          <a:p>
            <a:pPr algn="l"/>
            <a:r>
              <a:rPr lang="tr-TR" sz="2100" b="1" dirty="0">
                <a:latin typeface="Calibri" panose="020F0502020204030204" pitchFamily="34" charset="0"/>
              </a:rPr>
              <a:t>Masalar </a:t>
            </a:r>
            <a:endParaRPr lang="tr-TR" sz="2100" dirty="0">
              <a:latin typeface="Calibri" panose="020F0502020204030204" pitchFamily="34" charset="0"/>
            </a:endParaRPr>
          </a:p>
          <a:p>
            <a:pPr algn="l"/>
            <a:r>
              <a:rPr lang="tr-TR" sz="2100" dirty="0">
                <a:latin typeface="Calibri" panose="020F0502020204030204" pitchFamily="34" charset="0"/>
              </a:rPr>
              <a:t>Görüldüğü üzere 10 tane masa bulunmaktadır. Müşterinin 4 tane durumu vardır. Boş masa beyaz, dolu masa kırmızı yani ilk defa gelen müşterilerimizi göstermektedir. Açık rezerve yeşil yani rezerve yapan müşteri masada anlamına gelmektedir. Böylelikle müşteriye daha farklı davranılabilir ve servisin daha özenli olmasına dikkat edilebilir. Rezerve ise o masanın rezerve olduğunu ve müşterinin daha gelmediğini gösterir. Burada 5 numaralı masanın açık rezerve olduğu görülmektedir.</a:t>
            </a:r>
          </a:p>
          <a:p>
            <a:endParaRPr lang="tr-TR" dirty="0"/>
          </a:p>
        </p:txBody>
      </p:sp>
    </p:spTree>
    <p:extLst>
      <p:ext uri="{BB962C8B-B14F-4D97-AF65-F5344CB8AC3E}">
        <p14:creationId xmlns:p14="http://schemas.microsoft.com/office/powerpoint/2010/main" val="20110402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844824"/>
            <a:ext cx="7128792" cy="3096344"/>
          </a:xfrm>
        </p:spPr>
      </p:pic>
      <p:sp>
        <p:nvSpPr>
          <p:cNvPr id="3" name="Metin Yer Tutucusu 2"/>
          <p:cNvSpPr>
            <a:spLocks noGrp="1"/>
          </p:cNvSpPr>
          <p:nvPr>
            <p:ph type="body" sz="half" idx="2"/>
          </p:nvPr>
        </p:nvSpPr>
        <p:spPr>
          <a:xfrm>
            <a:off x="899592" y="548680"/>
            <a:ext cx="7272808" cy="936104"/>
          </a:xfrm>
        </p:spPr>
        <p:txBody>
          <a:bodyPr>
            <a:normAutofit fontScale="77500" lnSpcReduction="20000"/>
          </a:bodyPr>
          <a:lstStyle/>
          <a:p>
            <a:pPr algn="l"/>
            <a:endParaRPr lang="tr-TR" sz="2100" dirty="0">
              <a:latin typeface="Calibri" panose="020F0502020204030204" pitchFamily="34" charset="0"/>
            </a:endParaRPr>
          </a:p>
          <a:p>
            <a:pPr algn="l"/>
            <a:r>
              <a:rPr lang="tr-TR" sz="2100" dirty="0">
                <a:latin typeface="Calibri" panose="020F0502020204030204" pitchFamily="34" charset="0"/>
              </a:rPr>
              <a:t>Tüm form ekranlarında menüye dönmek için geri dön ve sistemden çıkmak için de çıkış butonu bulunmaktadır.</a:t>
            </a:r>
          </a:p>
          <a:p>
            <a:endParaRPr lang="tr-TR" dirty="0"/>
          </a:p>
        </p:txBody>
      </p:sp>
    </p:spTree>
    <p:extLst>
      <p:ext uri="{BB962C8B-B14F-4D97-AF65-F5344CB8AC3E}">
        <p14:creationId xmlns:p14="http://schemas.microsoft.com/office/powerpoint/2010/main" val="28420166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281904"/>
            <a:ext cx="6912768" cy="4883400"/>
          </a:xfrm>
        </p:spPr>
      </p:pic>
      <p:sp>
        <p:nvSpPr>
          <p:cNvPr id="3" name="Metin Yer Tutucusu 2"/>
          <p:cNvSpPr>
            <a:spLocks noGrp="1"/>
          </p:cNvSpPr>
          <p:nvPr>
            <p:ph type="body" sz="half" idx="2"/>
          </p:nvPr>
        </p:nvSpPr>
        <p:spPr>
          <a:xfrm>
            <a:off x="1043608" y="476672"/>
            <a:ext cx="7056784" cy="720080"/>
          </a:xfrm>
        </p:spPr>
        <p:txBody>
          <a:bodyPr/>
          <a:lstStyle/>
          <a:p>
            <a:pPr algn="l"/>
            <a:r>
              <a:rPr lang="tr-TR" dirty="0" smtClean="0">
                <a:latin typeface="Calibri" panose="020F0502020204030204" pitchFamily="34" charset="0"/>
              </a:rPr>
              <a:t>Aşağıdaki kod ile masaların durumunu ve ne kadar zamandır dolu yada boş olduğunu görmekteyiz.</a:t>
            </a:r>
            <a:endParaRPr lang="tr-TR" dirty="0">
              <a:latin typeface="Calibri" panose="020F0502020204030204" pitchFamily="34" charset="0"/>
            </a:endParaRPr>
          </a:p>
        </p:txBody>
      </p:sp>
    </p:spTree>
    <p:extLst>
      <p:ext uri="{BB962C8B-B14F-4D97-AF65-F5344CB8AC3E}">
        <p14:creationId xmlns:p14="http://schemas.microsoft.com/office/powerpoint/2010/main" val="28681693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556792"/>
            <a:ext cx="7488832" cy="3096343"/>
          </a:xfrm>
        </p:spPr>
      </p:pic>
    </p:spTree>
    <p:extLst>
      <p:ext uri="{BB962C8B-B14F-4D97-AF65-F5344CB8AC3E}">
        <p14:creationId xmlns:p14="http://schemas.microsoft.com/office/powerpoint/2010/main" val="1279166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827584" y="332656"/>
            <a:ext cx="7560840" cy="1584176"/>
          </a:xfrm>
        </p:spPr>
        <p:txBody>
          <a:bodyPr/>
          <a:lstStyle/>
          <a:p>
            <a:pPr algn="l"/>
            <a:r>
              <a:rPr lang="tr-TR" sz="1600" b="1" dirty="0">
                <a:latin typeface="Calibri" panose="020F0502020204030204" pitchFamily="34" charset="0"/>
              </a:rPr>
              <a:t>Sipariş</a:t>
            </a:r>
            <a:endParaRPr lang="tr-TR" sz="1600" dirty="0">
              <a:latin typeface="Calibri" panose="020F0502020204030204" pitchFamily="34" charset="0"/>
            </a:endParaRPr>
          </a:p>
          <a:p>
            <a:pPr algn="l"/>
            <a:r>
              <a:rPr lang="tr-TR" sz="1600" dirty="0">
                <a:latin typeface="Calibri" panose="020F0502020204030204" pitchFamily="34" charset="0"/>
              </a:rPr>
              <a:t>Bu kısımda müşterinin sipariş ettiği yemeği </a:t>
            </a:r>
            <a:r>
              <a:rPr lang="tr-TR" sz="1600" dirty="0" err="1">
                <a:latin typeface="Calibri" panose="020F0502020204030204" pitchFamily="34" charset="0"/>
              </a:rPr>
              <a:t>listViewde</a:t>
            </a:r>
            <a:r>
              <a:rPr lang="tr-TR" sz="1600" dirty="0">
                <a:latin typeface="Calibri" panose="020F0502020204030204" pitchFamily="34" charset="0"/>
              </a:rPr>
              <a:t> seçiyoruz. Sağ tarafta hesap işlemlerini yapmamızı sağlayan butonlar oluşmaktadır. Aşağıda müşteri 2 adet mercimek çorbası ve Sivas köfte sipariş etmektedir.</a:t>
            </a:r>
          </a:p>
          <a:p>
            <a:endParaRPr lang="tr-TR" dirty="0"/>
          </a:p>
        </p:txBody>
      </p:sp>
      <p:pic>
        <p:nvPicPr>
          <p:cNvPr id="9" name="İçerik Yer Tutucusu 8"/>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14366" y="1772817"/>
            <a:ext cx="7258034" cy="4104456"/>
          </a:xfrm>
        </p:spPr>
      </p:pic>
    </p:spTree>
    <p:extLst>
      <p:ext uri="{BB962C8B-B14F-4D97-AF65-F5344CB8AC3E}">
        <p14:creationId xmlns:p14="http://schemas.microsoft.com/office/powerpoint/2010/main" val="2324350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980728"/>
            <a:ext cx="7488832" cy="4461123"/>
          </a:xfrm>
        </p:spPr>
      </p:pic>
    </p:spTree>
    <p:extLst>
      <p:ext uri="{BB962C8B-B14F-4D97-AF65-F5344CB8AC3E}">
        <p14:creationId xmlns:p14="http://schemas.microsoft.com/office/powerpoint/2010/main" val="3150185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755576" y="260648"/>
            <a:ext cx="7920880" cy="936104"/>
          </a:xfrm>
        </p:spPr>
        <p:txBody>
          <a:bodyPr/>
          <a:lstStyle/>
          <a:p>
            <a:pPr algn="l"/>
            <a:r>
              <a:rPr lang="tr-TR" sz="1600" dirty="0">
                <a:latin typeface="Calibri" panose="020F0502020204030204" pitchFamily="34" charset="0"/>
              </a:rPr>
              <a:t>Aşağıda ki kod hesap işlemlerini yapmamızı sağlamaktadır.</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27584" y="836712"/>
            <a:ext cx="4968552" cy="5289476"/>
          </a:xfrm>
        </p:spPr>
      </p:pic>
    </p:spTree>
    <p:extLst>
      <p:ext uri="{BB962C8B-B14F-4D97-AF65-F5344CB8AC3E}">
        <p14:creationId xmlns:p14="http://schemas.microsoft.com/office/powerpoint/2010/main" val="251607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899592" y="404664"/>
            <a:ext cx="7488832" cy="936104"/>
          </a:xfrm>
        </p:spPr>
        <p:txBody>
          <a:bodyPr/>
          <a:lstStyle/>
          <a:p>
            <a:pPr algn="l"/>
            <a:endParaRPr lang="tr-TR" sz="1600" dirty="0" smtClean="0">
              <a:latin typeface="Calibri" panose="020F0502020204030204" pitchFamily="34" charset="0"/>
            </a:endParaRPr>
          </a:p>
          <a:p>
            <a:pPr algn="l"/>
            <a:endParaRPr lang="tr-TR" sz="1600" dirty="0">
              <a:latin typeface="Calibri" panose="020F0502020204030204" pitchFamily="34" charset="0"/>
            </a:endParaRPr>
          </a:p>
          <a:p>
            <a:pPr algn="l"/>
            <a:r>
              <a:rPr lang="tr-TR" sz="1600" dirty="0" smtClean="0">
                <a:latin typeface="Calibri" panose="020F0502020204030204" pitchFamily="34" charset="0"/>
              </a:rPr>
              <a:t>Sipariş </a:t>
            </a:r>
            <a:r>
              <a:rPr lang="tr-TR" sz="1600" dirty="0">
                <a:latin typeface="Calibri" panose="020F0502020204030204" pitchFamily="34" charset="0"/>
              </a:rPr>
              <a:t>butonuna tıkladığımızda artık 3 numaralı masanın dolu olduğunu görmekteyiz. Urun No adlı </a:t>
            </a:r>
            <a:r>
              <a:rPr lang="tr-TR" sz="1600" dirty="0" err="1">
                <a:latin typeface="Calibri" panose="020F0502020204030204" pitchFamily="34" charset="0"/>
              </a:rPr>
              <a:t>textBoxa</a:t>
            </a:r>
            <a:r>
              <a:rPr lang="tr-TR" sz="1600" dirty="0">
                <a:latin typeface="Calibri" panose="020F0502020204030204" pitchFamily="34" charset="0"/>
              </a:rPr>
              <a:t> ID sini yazarak istediğimiz ürüne ulaşabiliriz.</a:t>
            </a:r>
          </a:p>
          <a:p>
            <a:endParaRPr lang="tr-TR" dirty="0">
              <a:latin typeface="Calibri" panose="020F0502020204030204" pitchFamily="34" charset="0"/>
            </a:endParaRPr>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71600" y="1340768"/>
            <a:ext cx="7200800" cy="4259655"/>
          </a:xfrm>
        </p:spPr>
      </p:pic>
    </p:spTree>
    <p:extLst>
      <p:ext uri="{BB962C8B-B14F-4D97-AF65-F5344CB8AC3E}">
        <p14:creationId xmlns:p14="http://schemas.microsoft.com/office/powerpoint/2010/main" val="2177865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827584" y="116632"/>
            <a:ext cx="7632848" cy="2093168"/>
          </a:xfrm>
        </p:spPr>
        <p:txBody>
          <a:bodyPr/>
          <a:lstStyle/>
          <a:p>
            <a:pPr algn="l"/>
            <a:endParaRPr lang="tr-TR" sz="1600" b="1" dirty="0" smtClean="0">
              <a:latin typeface="Calibri" panose="020F0502020204030204" pitchFamily="34" charset="0"/>
            </a:endParaRPr>
          </a:p>
          <a:p>
            <a:pPr algn="l"/>
            <a:endParaRPr lang="tr-TR" sz="1600" b="1" dirty="0">
              <a:latin typeface="Calibri" panose="020F0502020204030204" pitchFamily="34" charset="0"/>
            </a:endParaRPr>
          </a:p>
          <a:p>
            <a:pPr algn="l"/>
            <a:endParaRPr lang="tr-TR" sz="1600" b="1" dirty="0" smtClean="0">
              <a:latin typeface="Calibri" panose="020F0502020204030204" pitchFamily="34" charset="0"/>
            </a:endParaRPr>
          </a:p>
          <a:p>
            <a:pPr algn="l"/>
            <a:endParaRPr lang="tr-TR" sz="1600" b="1" dirty="0">
              <a:latin typeface="Calibri" panose="020F0502020204030204" pitchFamily="34" charset="0"/>
            </a:endParaRPr>
          </a:p>
          <a:p>
            <a:pPr algn="l"/>
            <a:r>
              <a:rPr lang="tr-TR" sz="1600" b="1" dirty="0" smtClean="0">
                <a:latin typeface="Calibri" panose="020F0502020204030204" pitchFamily="34" charset="0"/>
              </a:rPr>
              <a:t>Ödeme</a:t>
            </a:r>
            <a:endParaRPr lang="tr-TR" sz="1600" dirty="0">
              <a:latin typeface="Calibri" panose="020F0502020204030204" pitchFamily="34" charset="0"/>
            </a:endParaRPr>
          </a:p>
          <a:p>
            <a:pPr algn="l"/>
            <a:r>
              <a:rPr lang="tr-TR" sz="1600" dirty="0" smtClean="0">
                <a:latin typeface="Calibri" panose="020F0502020204030204" pitchFamily="34" charset="0"/>
              </a:rPr>
              <a:t>Sipariş </a:t>
            </a:r>
            <a:r>
              <a:rPr lang="tr-TR" sz="1600" dirty="0">
                <a:latin typeface="Calibri" panose="020F0502020204030204" pitchFamily="34" charset="0"/>
              </a:rPr>
              <a:t>edilen ürünlerin ödemesi için oluşturmuş olduğum form ekranında müşterinin sipariş ettiği ürünler </a:t>
            </a:r>
            <a:r>
              <a:rPr lang="tr-TR" sz="1600" dirty="0" err="1">
                <a:latin typeface="Calibri" panose="020F0502020204030204" pitchFamily="34" charset="0"/>
              </a:rPr>
              <a:t>listView</a:t>
            </a:r>
            <a:r>
              <a:rPr lang="tr-TR" sz="1600" dirty="0">
                <a:latin typeface="Calibri" panose="020F0502020204030204" pitchFamily="34" charset="0"/>
              </a:rPr>
              <a:t> de görülmektedir. İndirim uygula diyerek istediğimiz indirim tutarını yazıp ürünün fiyatının düşmesini sağlayabiliyoruz. Böylece müşteri ödemeyi nakit, kredi kartı ve </a:t>
            </a:r>
            <a:r>
              <a:rPr lang="tr-TR" sz="1600" dirty="0" err="1">
                <a:latin typeface="Calibri" panose="020F0502020204030204" pitchFamily="34" charset="0"/>
              </a:rPr>
              <a:t>ticket</a:t>
            </a:r>
            <a:r>
              <a:rPr lang="tr-TR" sz="1600" dirty="0">
                <a:latin typeface="Calibri" panose="020F0502020204030204" pitchFamily="34" charset="0"/>
              </a:rPr>
              <a:t> ile gerçekleştirebiliyor. Ödeme bilgileri ise indirim, KDV tutarı, fiyatı ve indirim yapıldıktan sonraki fiyatı olmak üzere sol alt köşede yer almaktadır.</a:t>
            </a:r>
          </a:p>
          <a:p>
            <a:pPr algn="l"/>
            <a:endParaRPr lang="tr-TR" dirty="0">
              <a:latin typeface="Calibri" panose="020F0502020204030204" pitchFamily="34" charset="0"/>
            </a:endParaRPr>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99591" y="1988839"/>
            <a:ext cx="7344817" cy="4137323"/>
          </a:xfrm>
        </p:spPr>
      </p:pic>
    </p:spTree>
    <p:extLst>
      <p:ext uri="{BB962C8B-B14F-4D97-AF65-F5344CB8AC3E}">
        <p14:creationId xmlns:p14="http://schemas.microsoft.com/office/powerpoint/2010/main" val="2656249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5736" y="476672"/>
            <a:ext cx="4824535" cy="5832648"/>
          </a:xfrm>
        </p:spPr>
      </p:pic>
    </p:spTree>
    <p:extLst>
      <p:ext uri="{BB962C8B-B14F-4D97-AF65-F5344CB8AC3E}">
        <p14:creationId xmlns:p14="http://schemas.microsoft.com/office/powerpoint/2010/main" val="346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699247" y="1556792"/>
            <a:ext cx="7745505" cy="2952328"/>
          </a:xfrm>
        </p:spPr>
        <p:txBody>
          <a:bodyPr>
            <a:normAutofit/>
          </a:bodyPr>
          <a:lstStyle/>
          <a:p>
            <a:pPr marL="0" indent="0">
              <a:buNone/>
            </a:pPr>
            <a:r>
              <a:rPr lang="tr-TR" sz="1600" b="1" dirty="0">
                <a:solidFill>
                  <a:schemeClr val="accent2">
                    <a:lumMod val="60000"/>
                    <a:lumOff val="40000"/>
                  </a:schemeClr>
                </a:solidFill>
                <a:latin typeface="Calibri" panose="020F0502020204030204" pitchFamily="34" charset="0"/>
              </a:rPr>
              <a:t>Proje Hakkında </a:t>
            </a:r>
            <a:endParaRPr lang="tr-TR" sz="1600" b="1" dirty="0" smtClean="0">
              <a:solidFill>
                <a:schemeClr val="accent2">
                  <a:lumMod val="60000"/>
                  <a:lumOff val="40000"/>
                </a:schemeClr>
              </a:solidFill>
              <a:latin typeface="Calibri" panose="020F0502020204030204" pitchFamily="34" charset="0"/>
            </a:endParaRPr>
          </a:p>
          <a:p>
            <a:pPr marL="0" indent="0" algn="ctr">
              <a:buNone/>
            </a:pPr>
            <a:endParaRPr lang="tr-TR" sz="1600" b="1" dirty="0" smtClean="0">
              <a:solidFill>
                <a:schemeClr val="accent2">
                  <a:lumMod val="60000"/>
                  <a:lumOff val="40000"/>
                </a:schemeClr>
              </a:solidFill>
              <a:latin typeface="Calibri" panose="020F0502020204030204" pitchFamily="34" charset="0"/>
            </a:endParaRPr>
          </a:p>
          <a:p>
            <a:pPr marL="0" indent="0">
              <a:buNone/>
            </a:pPr>
            <a:r>
              <a:rPr lang="tr-TR" sz="1600" dirty="0" smtClean="0">
                <a:latin typeface="Calibri" panose="020F0502020204030204" pitchFamily="34" charset="0"/>
                <a:cs typeface="Times New Roman" panose="02020603050405020304" pitchFamily="18" charset="0"/>
              </a:rPr>
              <a:t>Restoran </a:t>
            </a:r>
            <a:r>
              <a:rPr lang="tr-TR" sz="1600" dirty="0">
                <a:latin typeface="Calibri" panose="020F0502020204030204" pitchFamily="34" charset="0"/>
                <a:cs typeface="Times New Roman" panose="02020603050405020304" pitchFamily="18" charset="0"/>
              </a:rPr>
              <a:t>Sistemi çoğu iş yerlerinin gündelik ihtiyaçlarını karşılamak üzere yapılmıştır. Böylelikle müşterinin isteği üzerine çeşitli fonksiyonlar eklenebilir ve çıkartılabilmektedir. Projede İş yeri sahibi gündelik, aylık hatta istediği zaman aralığına bakarak iş yerinin hangi ürünleri daha çok sattığının istatistiğini grafiksel olarak görebilmektedir. Masa İşlemleri, Rezervasyon İşlemleri ve Sipariş İşlemleri hızlı ve sorunsuz bir şekilde gerçekleşebilmektedir</a:t>
            </a:r>
            <a:r>
              <a:rPr lang="tr-TR" sz="1600" dirty="0" smtClean="0">
                <a:latin typeface="Calibri" panose="020F0502020204030204" pitchFamily="34" charset="0"/>
                <a:cs typeface="Times New Roman" panose="02020603050405020304" pitchFamily="18" charset="0"/>
              </a:rPr>
              <a:t>.</a:t>
            </a:r>
            <a:endParaRPr lang="tr-TR" sz="16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64494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899592" y="404664"/>
            <a:ext cx="7776864" cy="936104"/>
          </a:xfrm>
        </p:spPr>
        <p:txBody>
          <a:bodyPr/>
          <a:lstStyle/>
          <a:p>
            <a:pPr algn="l"/>
            <a:r>
              <a:rPr lang="tr-TR" sz="1600" dirty="0">
                <a:latin typeface="Calibri" panose="020F0502020204030204" pitchFamily="34" charset="0"/>
              </a:rPr>
              <a:t>Hesap özeti ise müşterinin sipariş ettiği ürünleri gösteriyor. İstersek yazıcı ile bu raporu çıkarabiliyoruz. Kodu şu şekildedir;</a:t>
            </a:r>
          </a:p>
          <a:p>
            <a:endParaRPr lang="tr-TR" dirty="0"/>
          </a:p>
        </p:txBody>
      </p:sp>
      <p:pic>
        <p:nvPicPr>
          <p:cNvPr id="9" name="İçerik Yer Tutucusu 8"/>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71600" y="1268760"/>
            <a:ext cx="7272808" cy="4608512"/>
          </a:xfrm>
        </p:spPr>
      </p:pic>
    </p:spTree>
    <p:extLst>
      <p:ext uri="{BB962C8B-B14F-4D97-AF65-F5344CB8AC3E}">
        <p14:creationId xmlns:p14="http://schemas.microsoft.com/office/powerpoint/2010/main" val="3804528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683568" y="476672"/>
            <a:ext cx="7776864" cy="1080120"/>
          </a:xfrm>
        </p:spPr>
        <p:txBody>
          <a:bodyPr/>
          <a:lstStyle/>
          <a:p>
            <a:pPr algn="l"/>
            <a:r>
              <a:rPr lang="tr-TR" sz="1600" dirty="0">
                <a:latin typeface="Calibri" panose="020F0502020204030204" pitchFamily="34" charset="0"/>
              </a:rPr>
              <a:t>Hesap kapat butonu ile müşterinin ödemesi gerçekleştirildi. Böylelikle 3 numaralı masanın artık boş olduğunu görüyoruz.</a:t>
            </a:r>
          </a:p>
          <a:p>
            <a:pPr algn="l"/>
            <a:endParaRPr lang="tr-TR" sz="1600" dirty="0">
              <a:latin typeface="Calibri" panose="020F0502020204030204" pitchFamily="34" charset="0"/>
            </a:endParaRPr>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55576" y="1628800"/>
            <a:ext cx="7632848" cy="4536504"/>
          </a:xfrm>
        </p:spPr>
      </p:pic>
    </p:spTree>
    <p:extLst>
      <p:ext uri="{BB962C8B-B14F-4D97-AF65-F5344CB8AC3E}">
        <p14:creationId xmlns:p14="http://schemas.microsoft.com/office/powerpoint/2010/main" val="3877251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980728"/>
            <a:ext cx="7776864" cy="4377320"/>
          </a:xfrm>
        </p:spPr>
      </p:pic>
    </p:spTree>
    <p:extLst>
      <p:ext uri="{BB962C8B-B14F-4D97-AF65-F5344CB8AC3E}">
        <p14:creationId xmlns:p14="http://schemas.microsoft.com/office/powerpoint/2010/main" val="334659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899592" y="404664"/>
            <a:ext cx="7416824" cy="1584176"/>
          </a:xfrm>
        </p:spPr>
        <p:txBody>
          <a:bodyPr/>
          <a:lstStyle/>
          <a:p>
            <a:pPr algn="l"/>
            <a:r>
              <a:rPr lang="tr-TR" sz="1600" b="1" dirty="0" smtClean="0">
                <a:latin typeface="Calibri" panose="020F0502020204030204" pitchFamily="34" charset="0"/>
              </a:rPr>
              <a:t>Rezervasyonlar</a:t>
            </a:r>
            <a:endParaRPr lang="tr-TR" sz="1600" dirty="0">
              <a:latin typeface="Calibri" panose="020F0502020204030204" pitchFamily="34" charset="0"/>
            </a:endParaRPr>
          </a:p>
          <a:p>
            <a:pPr algn="l"/>
            <a:r>
              <a:rPr lang="tr-TR" sz="1600" dirty="0">
                <a:latin typeface="Calibri" panose="020F0502020204030204" pitchFamily="34" charset="0"/>
              </a:rPr>
              <a:t>Bu kısım masayı önceden rezerve etmek isteyen müşteriler için tasarlanmıştır. Gelmek istediği tarihi ve masayı seçip kişi sayısını da belirledikten sonra o masanın artık rezerve olduğunu görüyoruz.</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71600" y="1772815"/>
            <a:ext cx="7200800" cy="4320481"/>
          </a:xfrm>
        </p:spPr>
      </p:pic>
    </p:spTree>
    <p:extLst>
      <p:ext uri="{BB962C8B-B14F-4D97-AF65-F5344CB8AC3E}">
        <p14:creationId xmlns:p14="http://schemas.microsoft.com/office/powerpoint/2010/main" val="2792425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827584" y="260648"/>
            <a:ext cx="7488832" cy="1152128"/>
          </a:xfrm>
        </p:spPr>
        <p:txBody>
          <a:bodyPr/>
          <a:lstStyle/>
          <a:p>
            <a:r>
              <a:rPr lang="tr-TR" sz="1600" b="1" dirty="0">
                <a:latin typeface="Calibri" panose="020F0502020204030204" pitchFamily="34" charset="0"/>
              </a:rPr>
              <a:t> </a:t>
            </a:r>
            <a:endParaRPr lang="tr-TR" sz="1600" dirty="0">
              <a:latin typeface="Calibri" panose="020F0502020204030204" pitchFamily="34" charset="0"/>
            </a:endParaRPr>
          </a:p>
          <a:p>
            <a:pPr algn="l"/>
            <a:r>
              <a:rPr lang="tr-TR" sz="1600" dirty="0">
                <a:latin typeface="Calibri" panose="020F0502020204030204" pitchFamily="34" charset="0"/>
              </a:rPr>
              <a:t>Masalar kişi kapasitesine göre ayrılmaktadır.6 kişi için masa rezerve edileceğinden, masa kapasitesi 7 olan masayı seçmiş bulunmaktayız.</a:t>
            </a:r>
          </a:p>
          <a:p>
            <a:pPr algn="l"/>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99593" y="1356189"/>
            <a:ext cx="7344816" cy="4521083"/>
          </a:xfrm>
        </p:spPr>
      </p:pic>
    </p:spTree>
    <p:extLst>
      <p:ext uri="{BB962C8B-B14F-4D97-AF65-F5344CB8AC3E}">
        <p14:creationId xmlns:p14="http://schemas.microsoft.com/office/powerpoint/2010/main" val="3463641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827584" y="332656"/>
            <a:ext cx="7920880" cy="1008112"/>
          </a:xfrm>
        </p:spPr>
        <p:txBody>
          <a:bodyPr/>
          <a:lstStyle/>
          <a:p>
            <a:pPr algn="l"/>
            <a:r>
              <a:rPr lang="tr-TR" sz="1600" dirty="0">
                <a:latin typeface="Calibri" panose="020F0502020204030204" pitchFamily="34" charset="0"/>
              </a:rPr>
              <a:t>5 numaralı masa rezerve edilmişti bu yüzden hata verdi. Masa numarasını ve kişi sayısını değiştirerek istenilen masa rezerve edildi.</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99591" y="1293401"/>
            <a:ext cx="7344817" cy="4583871"/>
          </a:xfrm>
        </p:spPr>
      </p:pic>
    </p:spTree>
    <p:extLst>
      <p:ext uri="{BB962C8B-B14F-4D97-AF65-F5344CB8AC3E}">
        <p14:creationId xmlns:p14="http://schemas.microsoft.com/office/powerpoint/2010/main" val="745536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611560" y="404664"/>
            <a:ext cx="7848872" cy="864096"/>
          </a:xfrm>
        </p:spPr>
        <p:txBody>
          <a:bodyPr/>
          <a:lstStyle/>
          <a:p>
            <a:r>
              <a:rPr lang="tr-TR" sz="1600" dirty="0" smtClean="0">
                <a:latin typeface="Calibri" panose="020F0502020204030204" pitchFamily="34" charset="0"/>
              </a:rPr>
              <a:t>  Sağ </a:t>
            </a:r>
            <a:r>
              <a:rPr lang="tr-TR" sz="1600" dirty="0">
                <a:latin typeface="Calibri" panose="020F0502020204030204" pitchFamily="34" charset="0"/>
              </a:rPr>
              <a:t>tarafta kayıtlı olan isimlerden birini seçmemiz gerekiyordu. Seçmediğimiz için hata verdi. </a:t>
            </a:r>
          </a:p>
          <a:p>
            <a:endParaRPr lang="tr-TR" dirty="0"/>
          </a:p>
        </p:txBody>
      </p:sp>
      <p:pic>
        <p:nvPicPr>
          <p:cNvPr id="9" name="İçerik Yer Tutucusu 8"/>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755576" y="1052736"/>
            <a:ext cx="7632848" cy="4392488"/>
          </a:xfrm>
        </p:spPr>
      </p:pic>
    </p:spTree>
    <p:extLst>
      <p:ext uri="{BB962C8B-B14F-4D97-AF65-F5344CB8AC3E}">
        <p14:creationId xmlns:p14="http://schemas.microsoft.com/office/powerpoint/2010/main" val="1929460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899592" y="404664"/>
            <a:ext cx="7632848" cy="1152128"/>
          </a:xfrm>
        </p:spPr>
        <p:txBody>
          <a:bodyPr/>
          <a:lstStyle/>
          <a:p>
            <a:pPr algn="l"/>
            <a:r>
              <a:rPr lang="tr-TR" sz="1600" dirty="0">
                <a:latin typeface="Calibri" panose="020F0502020204030204" pitchFamily="34" charset="0"/>
              </a:rPr>
              <a:t>Eğer kayıtlı olan müşteri üzerine değil de yeni gelen müşteri üzerine rezerve yapmak istiyorsak yeni müşteri ekleyebiliriz.</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71600" y="1530987"/>
            <a:ext cx="7200800" cy="4130261"/>
          </a:xfrm>
        </p:spPr>
      </p:pic>
    </p:spTree>
    <p:extLst>
      <p:ext uri="{BB962C8B-B14F-4D97-AF65-F5344CB8AC3E}">
        <p14:creationId xmlns:p14="http://schemas.microsoft.com/office/powerpoint/2010/main" val="3271127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981406"/>
            <a:ext cx="7704856" cy="4712626"/>
          </a:xfrm>
        </p:spPr>
      </p:pic>
    </p:spTree>
    <p:extLst>
      <p:ext uri="{BB962C8B-B14F-4D97-AF65-F5344CB8AC3E}">
        <p14:creationId xmlns:p14="http://schemas.microsoft.com/office/powerpoint/2010/main" val="2649788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402" y="980729"/>
            <a:ext cx="7961196" cy="4824536"/>
          </a:xfrm>
        </p:spPr>
      </p:pic>
    </p:spTree>
    <p:extLst>
      <p:ext uri="{BB962C8B-B14F-4D97-AF65-F5344CB8AC3E}">
        <p14:creationId xmlns:p14="http://schemas.microsoft.com/office/powerpoint/2010/main" val="85036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57200" y="980728"/>
            <a:ext cx="8229600" cy="4464496"/>
          </a:xfrm>
        </p:spPr>
        <p:txBody>
          <a:bodyPr>
            <a:normAutofit fontScale="92500" lnSpcReduction="10000"/>
          </a:bodyPr>
          <a:lstStyle/>
          <a:p>
            <a:pPr marL="64008" lvl="0" indent="0">
              <a:buNone/>
            </a:pPr>
            <a:endParaRPr lang="tr-TR" sz="1900" b="1" dirty="0" smtClean="0">
              <a:solidFill>
                <a:schemeClr val="accent2">
                  <a:lumMod val="60000"/>
                  <a:lumOff val="40000"/>
                </a:schemeClr>
              </a:solidFill>
              <a:latin typeface="Calibri" panose="020F0502020204030204" pitchFamily="34" charset="0"/>
            </a:endParaRPr>
          </a:p>
          <a:p>
            <a:pPr marL="64008" lvl="0" indent="0">
              <a:buNone/>
            </a:pPr>
            <a:r>
              <a:rPr lang="tr-TR" sz="1900" b="1" dirty="0" smtClean="0">
                <a:solidFill>
                  <a:schemeClr val="accent2">
                    <a:lumMod val="60000"/>
                    <a:lumOff val="40000"/>
                  </a:schemeClr>
                </a:solidFill>
                <a:latin typeface="Calibri" panose="020F0502020204030204" pitchFamily="34" charset="0"/>
              </a:rPr>
              <a:t>Projenin </a:t>
            </a:r>
            <a:r>
              <a:rPr lang="tr-TR" sz="1900" b="1" dirty="0">
                <a:solidFill>
                  <a:schemeClr val="accent2">
                    <a:lumMod val="60000"/>
                    <a:lumOff val="40000"/>
                  </a:schemeClr>
                </a:solidFill>
                <a:latin typeface="Calibri" panose="020F0502020204030204" pitchFamily="34" charset="0"/>
              </a:rPr>
              <a:t>Amacı </a:t>
            </a:r>
          </a:p>
          <a:p>
            <a:pPr marL="64008" lvl="0" indent="0">
              <a:buNone/>
            </a:pPr>
            <a:endParaRPr lang="tr-TR" sz="1900" b="1" dirty="0">
              <a:solidFill>
                <a:schemeClr val="accent2">
                  <a:lumMod val="60000"/>
                  <a:lumOff val="40000"/>
                </a:schemeClr>
              </a:solidFill>
              <a:latin typeface="Calibri" panose="020F0502020204030204" pitchFamily="34" charset="0"/>
            </a:endParaRPr>
          </a:p>
          <a:p>
            <a:pPr marL="64008" indent="0">
              <a:buNone/>
            </a:pPr>
            <a:r>
              <a:rPr lang="tr-TR" sz="1700" dirty="0">
                <a:latin typeface="Calibri" panose="020F0502020204030204" pitchFamily="34" charset="0"/>
              </a:rPr>
              <a:t>Yapılacak akıllı restoran sisteminin amacı bütün restoran işletmelerinden daha az efor harcayarak sonuca ulaştırmasıdır. Zamandan tasarruf sağlayarak daha hatasız bir kullanım sağlamaktır. Restoran ve benzeri işletmelerin, iş akış süreçlerine ve takibine yönelik çözümler üreten samimi bir işletme yazılımı programı yapmak temel hedefimdir. Yapılacak restoran otomasyonu sayesinde işletmenin kontrolünü rahatlıkla sağlayabilen, modern tasarımı, basit anlaşılır kullanıcı ekranları ile işletmede atılan her adımı takip edip talep ve istekler sayesinde müdahale edilebilecek bir otomasyon yapmak amacımdır. Örnek verecek olursak en sık gelen müşterilerin geldiklerinde en çok neyi tercih ettiklerini gösteren ve onlara en güzel şekilde sunum yapabilmek için hazırlanmış bir sistemdir. Aynı zamanda dolu olan masaların ne kadar zamandır dolu veya boş olduğunu gösteren bir </a:t>
            </a:r>
            <a:r>
              <a:rPr lang="tr-TR" sz="1700" dirty="0" smtClean="0">
                <a:latin typeface="Calibri" panose="020F0502020204030204" pitchFamily="34" charset="0"/>
              </a:rPr>
              <a:t>sistemdir. Bu </a:t>
            </a:r>
            <a:r>
              <a:rPr lang="tr-TR" sz="1700" dirty="0">
                <a:latin typeface="Calibri" panose="020F0502020204030204" pitchFamily="34" charset="0"/>
              </a:rPr>
              <a:t>sistemi daha iyi anlatabilmek için gerekli ön çalışmalar aşağıda maddeler halinde verilmiştir.</a:t>
            </a:r>
          </a:p>
          <a:p>
            <a:r>
              <a:rPr lang="tr-TR" sz="1700" dirty="0" smtClean="0">
                <a:latin typeface="Calibri" panose="020F0502020204030204" pitchFamily="34" charset="0"/>
              </a:rPr>
              <a:t>Restoran </a:t>
            </a:r>
            <a:r>
              <a:rPr lang="tr-TR" sz="1700" dirty="0">
                <a:latin typeface="Calibri" panose="020F0502020204030204" pitchFamily="34" charset="0"/>
              </a:rPr>
              <a:t>çalışanları için daha rahat ve kullanışlı bir sistem oluşturmak,</a:t>
            </a:r>
          </a:p>
          <a:p>
            <a:r>
              <a:rPr lang="tr-TR" sz="1700" dirty="0" smtClean="0">
                <a:latin typeface="Calibri" panose="020F0502020204030204" pitchFamily="34" charset="0"/>
              </a:rPr>
              <a:t>Masaların </a:t>
            </a:r>
            <a:r>
              <a:rPr lang="tr-TR" sz="1700" dirty="0">
                <a:latin typeface="Calibri" panose="020F0502020204030204" pitchFamily="34" charset="0"/>
              </a:rPr>
              <a:t>siparişlerini </a:t>
            </a:r>
            <a:r>
              <a:rPr lang="tr-TR" sz="1700" dirty="0" smtClean="0">
                <a:latin typeface="Calibri" panose="020F0502020204030204" pitchFamily="34" charset="0"/>
              </a:rPr>
              <a:t>elektronik </a:t>
            </a:r>
            <a:r>
              <a:rPr lang="tr-TR" sz="1700" dirty="0">
                <a:latin typeface="Calibri" panose="020F0502020204030204" pitchFamily="34" charset="0"/>
              </a:rPr>
              <a:t>ortamdan alıp verme,</a:t>
            </a:r>
          </a:p>
          <a:p>
            <a:r>
              <a:rPr lang="tr-TR" sz="1700" dirty="0" smtClean="0">
                <a:latin typeface="Calibri" panose="020F0502020204030204" pitchFamily="34" charset="0"/>
              </a:rPr>
              <a:t>Verilerin </a:t>
            </a:r>
            <a:r>
              <a:rPr lang="tr-TR" sz="1700" dirty="0">
                <a:latin typeface="Calibri" panose="020F0502020204030204" pitchFamily="34" charset="0"/>
              </a:rPr>
              <a:t>kaybolmasını önleme</a:t>
            </a:r>
            <a:r>
              <a:rPr lang="tr-TR" sz="1700" dirty="0" smtClean="0">
                <a:latin typeface="Calibri" panose="020F0502020204030204" pitchFamily="34" charset="0"/>
              </a:rPr>
              <a:t>,</a:t>
            </a:r>
            <a:endParaRPr lang="tr-TR" sz="1700" dirty="0">
              <a:latin typeface="Calibri" panose="020F0502020204030204" pitchFamily="34" charset="0"/>
            </a:endParaRPr>
          </a:p>
        </p:txBody>
      </p:sp>
    </p:spTree>
    <p:extLst>
      <p:ext uri="{BB962C8B-B14F-4D97-AF65-F5344CB8AC3E}">
        <p14:creationId xmlns:p14="http://schemas.microsoft.com/office/powerpoint/2010/main" val="38112008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899592" y="476672"/>
            <a:ext cx="7776864" cy="648072"/>
          </a:xfrm>
        </p:spPr>
        <p:txBody>
          <a:bodyPr/>
          <a:lstStyle/>
          <a:p>
            <a:pPr algn="l"/>
            <a:r>
              <a:rPr lang="tr-TR" sz="1600" dirty="0">
                <a:latin typeface="Calibri" panose="020F0502020204030204" pitchFamily="34" charset="0"/>
              </a:rPr>
              <a:t>Artık 9 numaralı masanın açık rezerve olduğunu görmekteyiz.</a:t>
            </a:r>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99592" y="1340769"/>
            <a:ext cx="7344816" cy="4625416"/>
          </a:xfrm>
        </p:spPr>
      </p:pic>
    </p:spTree>
    <p:extLst>
      <p:ext uri="{BB962C8B-B14F-4D97-AF65-F5344CB8AC3E}">
        <p14:creationId xmlns:p14="http://schemas.microsoft.com/office/powerpoint/2010/main" val="2721242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755576" y="476672"/>
            <a:ext cx="7632848" cy="1733128"/>
          </a:xfrm>
        </p:spPr>
        <p:txBody>
          <a:bodyPr/>
          <a:lstStyle/>
          <a:p>
            <a:pPr algn="l"/>
            <a:endParaRPr lang="tr-TR" sz="1600" b="1" dirty="0" smtClean="0">
              <a:latin typeface="Calibri" panose="020F0502020204030204" pitchFamily="34" charset="0"/>
            </a:endParaRPr>
          </a:p>
          <a:p>
            <a:pPr algn="l"/>
            <a:endParaRPr lang="tr-TR" sz="1600" b="1" dirty="0">
              <a:latin typeface="Calibri" panose="020F0502020204030204" pitchFamily="34" charset="0"/>
            </a:endParaRPr>
          </a:p>
          <a:p>
            <a:pPr algn="l"/>
            <a:r>
              <a:rPr lang="tr-TR" sz="1600" b="1" dirty="0" smtClean="0">
                <a:latin typeface="Calibri" panose="020F0502020204030204" pitchFamily="34" charset="0"/>
              </a:rPr>
              <a:t>Müşteriler</a:t>
            </a:r>
            <a:r>
              <a:rPr lang="tr-TR" sz="1600" b="1" dirty="0">
                <a:latin typeface="Calibri" panose="020F0502020204030204" pitchFamily="34" charset="0"/>
              </a:rPr>
              <a:t> </a:t>
            </a:r>
            <a:endParaRPr lang="tr-TR" sz="1600" dirty="0">
              <a:latin typeface="Calibri" panose="020F0502020204030204" pitchFamily="34" charset="0"/>
            </a:endParaRPr>
          </a:p>
          <a:p>
            <a:pPr algn="l"/>
            <a:r>
              <a:rPr lang="tr-TR" sz="1600" dirty="0">
                <a:latin typeface="Calibri" panose="020F0502020204030204" pitchFamily="34" charset="0"/>
              </a:rPr>
              <a:t>Rezervasyon gibi müşterilerimiz için de ayrı bir form oluşturulmuştur. Yeni Müşteri eklemek,  güncellemek ve istediğimiz adisyonu bulabilmek için tasarlanmıştır. Üstte yer alan </a:t>
            </a:r>
            <a:r>
              <a:rPr lang="tr-TR" sz="1600" dirty="0" err="1">
                <a:latin typeface="Calibri" panose="020F0502020204030204" pitchFamily="34" charset="0"/>
              </a:rPr>
              <a:t>textBoxlar</a:t>
            </a:r>
            <a:r>
              <a:rPr lang="tr-TR" sz="1600" dirty="0">
                <a:latin typeface="Calibri" panose="020F0502020204030204" pitchFamily="34" charset="0"/>
              </a:rPr>
              <a:t> ile kısa zamanda istediğimiz müşteriye ulaşabiliriz.</a:t>
            </a:r>
          </a:p>
          <a:p>
            <a:r>
              <a:rPr lang="tr-TR" sz="1600" dirty="0"/>
              <a:t> </a:t>
            </a:r>
          </a:p>
          <a:p>
            <a:pPr algn="l"/>
            <a:endParaRPr lang="tr-TR" sz="1600" b="1" dirty="0">
              <a:latin typeface="Calibri" panose="020F0502020204030204" pitchFamily="34" charset="0"/>
            </a:endParaRPr>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60005" y="1844675"/>
            <a:ext cx="7456412" cy="4281488"/>
          </a:xfrm>
        </p:spPr>
      </p:pic>
    </p:spTree>
    <p:extLst>
      <p:ext uri="{BB962C8B-B14F-4D97-AF65-F5344CB8AC3E}">
        <p14:creationId xmlns:p14="http://schemas.microsoft.com/office/powerpoint/2010/main" val="3603499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48638"/>
            <a:ext cx="8229600" cy="4721037"/>
          </a:xfrm>
        </p:spPr>
      </p:pic>
    </p:spTree>
    <p:extLst>
      <p:ext uri="{BB962C8B-B14F-4D97-AF65-F5344CB8AC3E}">
        <p14:creationId xmlns:p14="http://schemas.microsoft.com/office/powerpoint/2010/main" val="477608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611560" y="476672"/>
            <a:ext cx="7992888" cy="720080"/>
          </a:xfrm>
        </p:spPr>
        <p:txBody>
          <a:bodyPr/>
          <a:lstStyle/>
          <a:p>
            <a:pPr algn="l"/>
            <a:r>
              <a:rPr lang="tr-TR" sz="1600" dirty="0">
                <a:latin typeface="Calibri" panose="020F0502020204030204" pitchFamily="34" charset="0"/>
              </a:rPr>
              <a:t>Dilara Ay isimli müşterimizi güncelleyelim.  </a:t>
            </a:r>
          </a:p>
          <a:p>
            <a:pPr algn="l"/>
            <a:endParaRPr lang="tr-TR" sz="1600" dirty="0">
              <a:latin typeface="Calibri" panose="020F0502020204030204" pitchFamily="34" charset="0"/>
            </a:endParaRPr>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3568" y="1299640"/>
            <a:ext cx="7776864" cy="4507958"/>
          </a:xfrm>
        </p:spPr>
      </p:pic>
    </p:spTree>
    <p:extLst>
      <p:ext uri="{BB962C8B-B14F-4D97-AF65-F5344CB8AC3E}">
        <p14:creationId xmlns:p14="http://schemas.microsoft.com/office/powerpoint/2010/main" val="2429970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457200" y="476672"/>
            <a:ext cx="8147248" cy="864096"/>
          </a:xfrm>
        </p:spPr>
        <p:txBody>
          <a:bodyPr/>
          <a:lstStyle/>
          <a:p>
            <a:pPr algn="l"/>
            <a:r>
              <a:rPr lang="tr-TR" sz="1600" dirty="0" err="1">
                <a:latin typeface="Calibri" panose="020F0502020204030204" pitchFamily="34" charset="0"/>
              </a:rPr>
              <a:t>ListView</a:t>
            </a:r>
            <a:r>
              <a:rPr lang="tr-TR" sz="1600" dirty="0">
                <a:latin typeface="Calibri" panose="020F0502020204030204" pitchFamily="34" charset="0"/>
              </a:rPr>
              <a:t> de Damla Ay şeklinde güncellendiğini görmekteyiz.</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39552" y="1277204"/>
            <a:ext cx="8064698" cy="4697292"/>
          </a:xfrm>
        </p:spPr>
      </p:pic>
    </p:spTree>
    <p:extLst>
      <p:ext uri="{BB962C8B-B14F-4D97-AF65-F5344CB8AC3E}">
        <p14:creationId xmlns:p14="http://schemas.microsoft.com/office/powerpoint/2010/main" val="395900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611560" y="404664"/>
            <a:ext cx="7920880" cy="2088232"/>
          </a:xfrm>
        </p:spPr>
        <p:txBody>
          <a:bodyPr/>
          <a:lstStyle/>
          <a:p>
            <a:pPr algn="l"/>
            <a:r>
              <a:rPr lang="tr-TR" sz="1600" b="1" dirty="0" smtClean="0">
                <a:latin typeface="Calibri" panose="020F0502020204030204" pitchFamily="34" charset="0"/>
              </a:rPr>
              <a:t> Sipariş Kontrol</a:t>
            </a:r>
            <a:endParaRPr lang="tr-TR" sz="1600" dirty="0" smtClean="0">
              <a:latin typeface="Calibri" panose="020F0502020204030204" pitchFamily="34" charset="0"/>
            </a:endParaRPr>
          </a:p>
          <a:p>
            <a:pPr algn="l"/>
            <a:r>
              <a:rPr lang="tr-TR" sz="1600" dirty="0" smtClean="0">
                <a:latin typeface="Calibri" panose="020F0502020204030204" pitchFamily="34" charset="0"/>
              </a:rPr>
              <a:t>Sık gelen müşterilerimizin en son geldiklerinde hangi ürünü sipariş ettiklerini görmek istiyorsak sipariş kontrol isimli form ekranına bakmamız yeterli olacaktır. Öncelikle dinamik buton oluşturuldu. Böylece müşterimizin üstüne geldiğimizde yan taraftaki </a:t>
            </a:r>
            <a:r>
              <a:rPr lang="tr-TR" sz="1600" dirty="0" err="1" smtClean="0">
                <a:latin typeface="Calibri" panose="020F0502020204030204" pitchFamily="34" charset="0"/>
              </a:rPr>
              <a:t>listViewde</a:t>
            </a:r>
            <a:r>
              <a:rPr lang="tr-TR" sz="1600" dirty="0" smtClean="0">
                <a:latin typeface="Calibri" panose="020F0502020204030204" pitchFamily="34" charset="0"/>
              </a:rPr>
              <a:t> müşterinin ismi ve ne sipariş ettiği görülmektedir. Hemen alt tarafta ise sipariş ettiği ürünlerin fiyatı ve en son sipariş ettiği tarih bulunmaktadır.</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3568" y="2212975"/>
            <a:ext cx="7776864" cy="3913188"/>
          </a:xfrm>
        </p:spPr>
      </p:pic>
    </p:spTree>
    <p:extLst>
      <p:ext uri="{BB962C8B-B14F-4D97-AF65-F5344CB8AC3E}">
        <p14:creationId xmlns:p14="http://schemas.microsoft.com/office/powerpoint/2010/main" val="71039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08720"/>
            <a:ext cx="8229600" cy="4680520"/>
          </a:xfrm>
        </p:spPr>
      </p:pic>
    </p:spTree>
    <p:extLst>
      <p:ext uri="{BB962C8B-B14F-4D97-AF65-F5344CB8AC3E}">
        <p14:creationId xmlns:p14="http://schemas.microsoft.com/office/powerpoint/2010/main" val="818335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836713"/>
            <a:ext cx="8229600" cy="4608512"/>
          </a:xfrm>
        </p:spPr>
      </p:pic>
    </p:spTree>
    <p:extLst>
      <p:ext uri="{BB962C8B-B14F-4D97-AF65-F5344CB8AC3E}">
        <p14:creationId xmlns:p14="http://schemas.microsoft.com/office/powerpoint/2010/main" val="2702484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539552" y="476672"/>
            <a:ext cx="8136904" cy="864096"/>
          </a:xfrm>
        </p:spPr>
        <p:txBody>
          <a:bodyPr/>
          <a:lstStyle/>
          <a:p>
            <a:pPr algn="l"/>
            <a:r>
              <a:rPr lang="tr-TR" sz="1600" dirty="0">
                <a:latin typeface="Calibri" panose="020F0502020204030204" pitchFamily="34" charset="0"/>
              </a:rPr>
              <a:t>Dinamik buton oluşturmak için gerekli kod şöyledir;</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1561" y="1124744"/>
            <a:ext cx="5760640" cy="5001419"/>
          </a:xfrm>
        </p:spPr>
      </p:pic>
    </p:spTree>
    <p:extLst>
      <p:ext uri="{BB962C8B-B14F-4D97-AF65-F5344CB8AC3E}">
        <p14:creationId xmlns:p14="http://schemas.microsoft.com/office/powerpoint/2010/main" val="2061273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539552" y="476672"/>
            <a:ext cx="8064896" cy="1440160"/>
          </a:xfrm>
        </p:spPr>
        <p:txBody>
          <a:bodyPr/>
          <a:lstStyle/>
          <a:p>
            <a:pPr algn="l"/>
            <a:r>
              <a:rPr lang="tr-TR" sz="1600" b="1" dirty="0">
                <a:latin typeface="Calibri" panose="020F0502020204030204" pitchFamily="34" charset="0"/>
              </a:rPr>
              <a:t>Kasa </a:t>
            </a:r>
            <a:r>
              <a:rPr lang="tr-TR" sz="1600" b="1" dirty="0" smtClean="0">
                <a:latin typeface="Calibri" panose="020F0502020204030204" pitchFamily="34" charset="0"/>
              </a:rPr>
              <a:t>İşlemleri</a:t>
            </a:r>
            <a:endParaRPr lang="tr-TR" sz="1600" dirty="0">
              <a:latin typeface="Calibri" panose="020F0502020204030204" pitchFamily="34" charset="0"/>
            </a:endParaRPr>
          </a:p>
          <a:p>
            <a:pPr algn="l"/>
            <a:r>
              <a:rPr lang="tr-TR" sz="1600" dirty="0">
                <a:latin typeface="Calibri" panose="020F0502020204030204" pitchFamily="34" charset="0"/>
              </a:rPr>
              <a:t>Bu form ile aylık ve günlük raporları görebiliriz. Yani ay ve gün içerisinde tüketilen ürünler ve fiyatları bulunmaktadır. Böylelikle ne kadar ücrete ne kadar indirim yapıldığını,  ürünlerin ne kadar fiyata satıldığını,  KDV tutarını ve toplam tutarı görebiliriz.</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96466" y="1773238"/>
            <a:ext cx="7939956" cy="4352925"/>
          </a:xfrm>
        </p:spPr>
      </p:pic>
    </p:spTree>
    <p:extLst>
      <p:ext uri="{BB962C8B-B14F-4D97-AF65-F5344CB8AC3E}">
        <p14:creationId xmlns:p14="http://schemas.microsoft.com/office/powerpoint/2010/main" val="1710061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Yer Tutucusu 4"/>
          <p:cNvPicPr>
            <a:picLocks noGrp="1" noChangeAspect="1"/>
          </p:cNvPicPr>
          <p:nvPr>
            <p:ph type="pic" idx="1"/>
          </p:nvPr>
        </p:nvPicPr>
        <p:blipFill>
          <a:blip r:embed="rId2">
            <a:extLst>
              <a:ext uri="{28A0092B-C50C-407E-A947-70E740481C1C}">
                <a14:useLocalDpi xmlns:a14="http://schemas.microsoft.com/office/drawing/2010/main" val="0"/>
              </a:ext>
            </a:extLst>
          </a:blip>
          <a:srcRect l="2364" r="2364"/>
          <a:stretch>
            <a:fillRect/>
          </a:stretch>
        </p:blipFill>
        <p:spPr>
          <a:xfrm>
            <a:off x="1043608" y="548680"/>
            <a:ext cx="7056784" cy="5135364"/>
          </a:xfrm>
        </p:spPr>
      </p:pic>
      <p:sp>
        <p:nvSpPr>
          <p:cNvPr id="4" name="Metin Yer Tutucusu 3"/>
          <p:cNvSpPr>
            <a:spLocks noGrp="1"/>
          </p:cNvSpPr>
          <p:nvPr>
            <p:ph type="body" sz="half" idx="2"/>
          </p:nvPr>
        </p:nvSpPr>
        <p:spPr>
          <a:xfrm>
            <a:off x="1143000" y="5733256"/>
            <a:ext cx="7101408" cy="819944"/>
          </a:xfrm>
        </p:spPr>
        <p:txBody>
          <a:bodyPr>
            <a:normAutofit/>
          </a:bodyPr>
          <a:lstStyle/>
          <a:p>
            <a:pPr algn="ctr"/>
            <a:endParaRPr lang="tr-TR" sz="1600" dirty="0" smtClean="0">
              <a:latin typeface="Calibri" panose="020F0502020204030204" pitchFamily="34" charset="0"/>
            </a:endParaRPr>
          </a:p>
          <a:p>
            <a:pPr algn="ctr"/>
            <a:r>
              <a:rPr lang="tr-TR" sz="1600" dirty="0" err="1" smtClean="0">
                <a:latin typeface="Calibri" panose="020F0502020204030204" pitchFamily="34" charset="0"/>
              </a:rPr>
              <a:t>Restaurant</a:t>
            </a:r>
            <a:r>
              <a:rPr lang="tr-TR" sz="1600" dirty="0" smtClean="0">
                <a:latin typeface="Calibri" panose="020F0502020204030204" pitchFamily="34" charset="0"/>
              </a:rPr>
              <a:t>  Sistemi Database</a:t>
            </a:r>
            <a:endParaRPr lang="tr-TR" sz="1600" dirty="0">
              <a:latin typeface="Calibri" panose="020F0502020204030204" pitchFamily="34" charset="0"/>
            </a:endParaRPr>
          </a:p>
        </p:txBody>
      </p:sp>
    </p:spTree>
    <p:extLst>
      <p:ext uri="{BB962C8B-B14F-4D97-AF65-F5344CB8AC3E}">
        <p14:creationId xmlns:p14="http://schemas.microsoft.com/office/powerpoint/2010/main" val="13392485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980728"/>
            <a:ext cx="7488832" cy="4680520"/>
          </a:xfrm>
        </p:spPr>
      </p:pic>
    </p:spTree>
    <p:extLst>
      <p:ext uri="{BB962C8B-B14F-4D97-AF65-F5344CB8AC3E}">
        <p14:creationId xmlns:p14="http://schemas.microsoft.com/office/powerpoint/2010/main" val="3796212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755576" y="620688"/>
            <a:ext cx="7704856" cy="1589112"/>
          </a:xfrm>
        </p:spPr>
        <p:txBody>
          <a:bodyPr/>
          <a:lstStyle/>
          <a:p>
            <a:pPr algn="l"/>
            <a:r>
              <a:rPr lang="tr-TR" sz="1600" b="1" dirty="0">
                <a:latin typeface="Calibri" panose="020F0502020204030204" pitchFamily="34" charset="0"/>
              </a:rPr>
              <a:t>Mutfak </a:t>
            </a:r>
            <a:endParaRPr lang="tr-TR" sz="1600" dirty="0">
              <a:latin typeface="Calibri" panose="020F0502020204030204" pitchFamily="34" charset="0"/>
            </a:endParaRPr>
          </a:p>
          <a:p>
            <a:pPr algn="l"/>
            <a:r>
              <a:rPr lang="tr-TR" sz="1600" dirty="0">
                <a:latin typeface="Calibri" panose="020F0502020204030204" pitchFamily="34" charset="0"/>
              </a:rPr>
              <a:t>Mutfak bölümünde ürün ekle ve ürün kategori ekle şeklinde iki tane </a:t>
            </a:r>
            <a:r>
              <a:rPr lang="tr-TR" sz="1600" dirty="0" err="1">
                <a:latin typeface="Calibri" panose="020F0502020204030204" pitchFamily="34" charset="0"/>
              </a:rPr>
              <a:t>radio</a:t>
            </a:r>
            <a:r>
              <a:rPr lang="tr-TR" sz="1600" dirty="0">
                <a:latin typeface="Calibri" panose="020F0502020204030204" pitchFamily="34" charset="0"/>
              </a:rPr>
              <a:t> buton bulunmaktadır. Ürün ekle bölümünde personel istediği kategoriye ürün ekleme, değiştirme, silme işlemlerini yapabilmektedir. </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27584" y="2060848"/>
            <a:ext cx="7416824" cy="3877216"/>
          </a:xfrm>
        </p:spPr>
      </p:pic>
    </p:spTree>
    <p:extLst>
      <p:ext uri="{BB962C8B-B14F-4D97-AF65-F5344CB8AC3E}">
        <p14:creationId xmlns:p14="http://schemas.microsoft.com/office/powerpoint/2010/main" val="2801851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683568" y="548680"/>
            <a:ext cx="7992888" cy="864096"/>
          </a:xfrm>
        </p:spPr>
        <p:txBody>
          <a:bodyPr/>
          <a:lstStyle/>
          <a:p>
            <a:pPr algn="l"/>
            <a:r>
              <a:rPr lang="tr-TR" sz="1600" dirty="0">
                <a:latin typeface="Calibri" panose="020F0502020204030204" pitchFamily="34" charset="0"/>
              </a:rPr>
              <a:t>Aşağıda görüldüğü gibi çorbalara tavuk eklenmiştir.</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3568" y="1312803"/>
            <a:ext cx="7776864" cy="4708486"/>
          </a:xfrm>
        </p:spPr>
      </p:pic>
    </p:spTree>
    <p:extLst>
      <p:ext uri="{BB962C8B-B14F-4D97-AF65-F5344CB8AC3E}">
        <p14:creationId xmlns:p14="http://schemas.microsoft.com/office/powerpoint/2010/main" val="3115125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313" y="980314"/>
            <a:ext cx="8229600" cy="4887847"/>
          </a:xfrm>
        </p:spPr>
      </p:pic>
    </p:spTree>
    <p:extLst>
      <p:ext uri="{BB962C8B-B14F-4D97-AF65-F5344CB8AC3E}">
        <p14:creationId xmlns:p14="http://schemas.microsoft.com/office/powerpoint/2010/main" val="851672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457200" y="476672"/>
            <a:ext cx="8219256" cy="792088"/>
          </a:xfrm>
        </p:spPr>
        <p:txBody>
          <a:bodyPr/>
          <a:lstStyle/>
          <a:p>
            <a:pPr algn="l"/>
            <a:r>
              <a:rPr lang="tr-TR" sz="1600" dirty="0">
                <a:latin typeface="Calibri" panose="020F0502020204030204" pitchFamily="34" charset="0"/>
              </a:rPr>
              <a:t>İstediğimiz ürüne bul butonu ile ulaşabiliriz.</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67544" y="1052736"/>
            <a:ext cx="8218488" cy="4692052"/>
          </a:xfrm>
        </p:spPr>
      </p:pic>
    </p:spTree>
    <p:extLst>
      <p:ext uri="{BB962C8B-B14F-4D97-AF65-F5344CB8AC3E}">
        <p14:creationId xmlns:p14="http://schemas.microsoft.com/office/powerpoint/2010/main" val="3173663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539552" y="548680"/>
            <a:ext cx="8136904" cy="720080"/>
          </a:xfrm>
        </p:spPr>
        <p:txBody>
          <a:bodyPr/>
          <a:lstStyle/>
          <a:p>
            <a:pPr algn="l"/>
            <a:r>
              <a:rPr lang="tr-TR" sz="1600" dirty="0">
                <a:latin typeface="Calibri" panose="020F0502020204030204" pitchFamily="34" charset="0"/>
              </a:rPr>
              <a:t>Şalgam isimli içeceğin soda şeklinde güncellendiğini görüyoruz.</a:t>
            </a:r>
          </a:p>
          <a:p>
            <a:endParaRPr lang="tr-TR" dirty="0"/>
          </a:p>
        </p:txBody>
      </p:sp>
      <p:pic>
        <p:nvPicPr>
          <p:cNvPr id="8" name="İçerik Yer Tutucusu 7"/>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1560" y="1052736"/>
            <a:ext cx="7848872" cy="4464496"/>
          </a:xfrm>
        </p:spPr>
      </p:pic>
    </p:spTree>
    <p:extLst>
      <p:ext uri="{BB962C8B-B14F-4D97-AF65-F5344CB8AC3E}">
        <p14:creationId xmlns:p14="http://schemas.microsoft.com/office/powerpoint/2010/main" val="2061775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908720"/>
            <a:ext cx="8229600" cy="4725383"/>
          </a:xfrm>
        </p:spPr>
      </p:pic>
    </p:spTree>
    <p:extLst>
      <p:ext uri="{BB962C8B-B14F-4D97-AF65-F5344CB8AC3E}">
        <p14:creationId xmlns:p14="http://schemas.microsoft.com/office/powerpoint/2010/main" val="3168674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457200" y="548680"/>
            <a:ext cx="8219256" cy="1008112"/>
          </a:xfrm>
        </p:spPr>
        <p:txBody>
          <a:bodyPr/>
          <a:lstStyle/>
          <a:p>
            <a:pPr algn="l"/>
            <a:r>
              <a:rPr lang="tr-TR" sz="1600" dirty="0">
                <a:latin typeface="Calibri" panose="020F0502020204030204" pitchFamily="34" charset="0"/>
              </a:rPr>
              <a:t>Ürün kategori ekle </a:t>
            </a:r>
            <a:r>
              <a:rPr lang="tr-TR" sz="1600" dirty="0" err="1">
                <a:latin typeface="Calibri" panose="020F0502020204030204" pitchFamily="34" charset="0"/>
              </a:rPr>
              <a:t>radio</a:t>
            </a:r>
            <a:r>
              <a:rPr lang="tr-TR" sz="1600" dirty="0">
                <a:latin typeface="Calibri" panose="020F0502020204030204" pitchFamily="34" charset="0"/>
              </a:rPr>
              <a:t> butonu ile istediğimiz kategori üzerinde ekleme, güncelleme, silme işlemlerini yapabiliyoruz. Örnek verecek olursak aşağıda kategorilere akşam yemeği eklenmiştir.</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39750" y="1377946"/>
            <a:ext cx="8064500" cy="4711709"/>
          </a:xfrm>
        </p:spPr>
      </p:pic>
    </p:spTree>
    <p:extLst>
      <p:ext uri="{BB962C8B-B14F-4D97-AF65-F5344CB8AC3E}">
        <p14:creationId xmlns:p14="http://schemas.microsoft.com/office/powerpoint/2010/main" val="1941029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908720"/>
            <a:ext cx="7901837" cy="4680520"/>
          </a:xfrm>
        </p:spPr>
      </p:pic>
    </p:spTree>
    <p:extLst>
      <p:ext uri="{BB962C8B-B14F-4D97-AF65-F5344CB8AC3E}">
        <p14:creationId xmlns:p14="http://schemas.microsoft.com/office/powerpoint/2010/main" val="2078836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827584" y="548680"/>
            <a:ext cx="7848872" cy="1080120"/>
          </a:xfrm>
        </p:spPr>
        <p:txBody>
          <a:bodyPr/>
          <a:lstStyle/>
          <a:p>
            <a:pPr algn="l"/>
            <a:r>
              <a:rPr lang="tr-TR" sz="1600" dirty="0">
                <a:latin typeface="Calibri" panose="020F0502020204030204" pitchFamily="34" charset="0"/>
              </a:rPr>
              <a:t>Aşağıdaki kod ürün ekle butonu ile gıda listesi isimli </a:t>
            </a:r>
            <a:r>
              <a:rPr lang="tr-TR" sz="1600" dirty="0" err="1">
                <a:latin typeface="Calibri" panose="020F0502020204030204" pitchFamily="34" charset="0"/>
              </a:rPr>
              <a:t>listViewin</a:t>
            </a:r>
            <a:r>
              <a:rPr lang="tr-TR" sz="1600" dirty="0">
                <a:latin typeface="Calibri" panose="020F0502020204030204" pitchFamily="34" charset="0"/>
              </a:rPr>
              <a:t>, ürün kategori ekle ile de kategoriler isimli </a:t>
            </a:r>
            <a:r>
              <a:rPr lang="tr-TR" sz="1600" dirty="0" err="1">
                <a:latin typeface="Calibri" panose="020F0502020204030204" pitchFamily="34" charset="0"/>
              </a:rPr>
              <a:t>listViewin</a:t>
            </a:r>
            <a:r>
              <a:rPr lang="tr-TR" sz="1600" dirty="0">
                <a:latin typeface="Calibri" panose="020F0502020204030204" pitchFamily="34" charset="0"/>
              </a:rPr>
              <a:t> görünmesini sağlıyor.</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99592" y="1412776"/>
            <a:ext cx="7344800" cy="4258269"/>
          </a:xfrm>
        </p:spPr>
      </p:pic>
    </p:spTree>
    <p:extLst>
      <p:ext uri="{BB962C8B-B14F-4D97-AF65-F5344CB8AC3E}">
        <p14:creationId xmlns:p14="http://schemas.microsoft.com/office/powerpoint/2010/main" val="1713023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p:cNvSpPr>
            <a:spLocks noGrp="1"/>
          </p:cNvSpPr>
          <p:nvPr>
            <p:ph sz="quarter" idx="13"/>
          </p:nvPr>
        </p:nvSpPr>
        <p:spPr>
          <a:xfrm>
            <a:off x="611560" y="692696"/>
            <a:ext cx="7704856" cy="1152128"/>
          </a:xfrm>
        </p:spPr>
        <p:txBody>
          <a:bodyPr>
            <a:normAutofit/>
          </a:bodyPr>
          <a:lstStyle/>
          <a:p>
            <a:pPr marL="64008" indent="0">
              <a:buNone/>
            </a:pPr>
            <a:r>
              <a:rPr lang="tr-TR" sz="1800" b="1" dirty="0" smtClean="0">
                <a:solidFill>
                  <a:schemeClr val="accent2">
                    <a:lumMod val="60000"/>
                    <a:lumOff val="40000"/>
                  </a:schemeClr>
                </a:solidFill>
                <a:latin typeface="Calibri" panose="020F0502020204030204" pitchFamily="34" charset="0"/>
              </a:rPr>
              <a:t>Kullanıcı Girişi</a:t>
            </a:r>
            <a:endParaRPr lang="tr-TR" sz="1800" b="1" dirty="0">
              <a:solidFill>
                <a:schemeClr val="accent2">
                  <a:lumMod val="60000"/>
                  <a:lumOff val="40000"/>
                </a:schemeClr>
              </a:solidFill>
              <a:latin typeface="Calibri" panose="020F0502020204030204" pitchFamily="34" charset="0"/>
            </a:endParaRPr>
          </a:p>
          <a:p>
            <a:pPr marL="64008" indent="0">
              <a:buNone/>
            </a:pPr>
            <a:r>
              <a:rPr lang="tr-TR" sz="1600" dirty="0" smtClean="0">
                <a:latin typeface="Calibri" panose="020F0502020204030204" pitchFamily="34" charset="0"/>
              </a:rPr>
              <a:t>Kullanıcı girişindeki personeller tablosu şekildeki gibidir. Hemen altında giriş form ekranı         bulunmaktadır.</a:t>
            </a:r>
          </a:p>
          <a:p>
            <a:pPr marL="0" indent="0">
              <a:buNone/>
            </a:pPr>
            <a:endParaRPr lang="tr-TR" dirty="0"/>
          </a:p>
        </p:txBody>
      </p:sp>
      <p:pic>
        <p:nvPicPr>
          <p:cNvPr id="10" name="İçerik Yer Tutucusu 9"/>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683568" y="2132856"/>
            <a:ext cx="7632847" cy="2232248"/>
          </a:xfrm>
        </p:spPr>
      </p:pic>
    </p:spTree>
    <p:extLst>
      <p:ext uri="{BB962C8B-B14F-4D97-AF65-F5344CB8AC3E}">
        <p14:creationId xmlns:p14="http://schemas.microsoft.com/office/powerpoint/2010/main" val="29304886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611560" y="404664"/>
            <a:ext cx="7920880" cy="1440160"/>
          </a:xfrm>
        </p:spPr>
        <p:txBody>
          <a:bodyPr/>
          <a:lstStyle/>
          <a:p>
            <a:pPr algn="l"/>
            <a:r>
              <a:rPr lang="tr-TR" sz="1600" b="1" dirty="0" smtClean="0">
                <a:latin typeface="Calibri" panose="020F0502020204030204" pitchFamily="34" charset="0"/>
              </a:rPr>
              <a:t>Raporlar</a:t>
            </a:r>
            <a:endParaRPr lang="tr-TR" sz="1600" dirty="0">
              <a:latin typeface="Calibri" panose="020F0502020204030204" pitchFamily="34" charset="0"/>
            </a:endParaRPr>
          </a:p>
          <a:p>
            <a:pPr algn="l"/>
            <a:r>
              <a:rPr lang="tr-TR" sz="1600" dirty="0">
                <a:latin typeface="Calibri" panose="020F0502020204030204" pitchFamily="34" charset="0"/>
              </a:rPr>
              <a:t>Belirli tarihler arasında en çok tüketilen ürünlerin grafiğini görmemizi sağlamaktadır. Böylece personel en çok satılan ürünlerin hangileri olduğunu tespit ederek eksik malzemeleri varsa ona göre tamamlayabilir.</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3567" y="1700213"/>
            <a:ext cx="7776865" cy="4425950"/>
          </a:xfrm>
        </p:spPr>
      </p:pic>
    </p:spTree>
    <p:extLst>
      <p:ext uri="{BB962C8B-B14F-4D97-AF65-F5344CB8AC3E}">
        <p14:creationId xmlns:p14="http://schemas.microsoft.com/office/powerpoint/2010/main" val="3770619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611560" y="548680"/>
            <a:ext cx="8136904" cy="1080120"/>
          </a:xfrm>
        </p:spPr>
        <p:txBody>
          <a:bodyPr/>
          <a:lstStyle/>
          <a:p>
            <a:pPr algn="l"/>
            <a:r>
              <a:rPr lang="tr-TR" sz="1600" dirty="0">
                <a:latin typeface="Calibri" panose="020F0502020204030204" pitchFamily="34" charset="0"/>
              </a:rPr>
              <a:t>Ana yemeklerde 31 Ağustos Perşembe gününden itibaren en çok satılan ürünün Sivas köfte olduğunu görmekteyiz.</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1560" y="1557338"/>
            <a:ext cx="7920880" cy="4568825"/>
          </a:xfrm>
        </p:spPr>
      </p:pic>
    </p:spTree>
    <p:extLst>
      <p:ext uri="{BB962C8B-B14F-4D97-AF65-F5344CB8AC3E}">
        <p14:creationId xmlns:p14="http://schemas.microsoft.com/office/powerpoint/2010/main" val="2823695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683568" y="548680"/>
            <a:ext cx="7920880" cy="648072"/>
          </a:xfrm>
        </p:spPr>
        <p:txBody>
          <a:bodyPr/>
          <a:lstStyle/>
          <a:p>
            <a:pPr algn="l"/>
            <a:r>
              <a:rPr lang="tr-TR" sz="1600" dirty="0">
                <a:latin typeface="Calibri" panose="020F0502020204030204" pitchFamily="34" charset="0"/>
              </a:rPr>
              <a:t>Tatlılarda ise en çok tercih edilen ürünler sufle ve fırında sütlaçtır.</a:t>
            </a:r>
            <a:endParaRPr lang="tr-TR" sz="1600" dirty="0">
              <a:latin typeface="Calibri" panose="020F0502020204030204" pitchFamily="34" charset="0"/>
            </a:endParaRPr>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3568" y="1557338"/>
            <a:ext cx="7704856" cy="4568825"/>
          </a:xfrm>
        </p:spPr>
      </p:pic>
    </p:spTree>
    <p:extLst>
      <p:ext uri="{BB962C8B-B14F-4D97-AF65-F5344CB8AC3E}">
        <p14:creationId xmlns:p14="http://schemas.microsoft.com/office/powerpoint/2010/main" val="2096412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755576" y="548680"/>
            <a:ext cx="7848872" cy="720080"/>
          </a:xfrm>
        </p:spPr>
        <p:txBody>
          <a:bodyPr/>
          <a:lstStyle/>
          <a:p>
            <a:r>
              <a:rPr lang="tr-TR" b="1" dirty="0"/>
              <a:t> </a:t>
            </a:r>
            <a:endParaRPr lang="tr-TR" dirty="0"/>
          </a:p>
          <a:p>
            <a:pPr algn="l"/>
            <a:r>
              <a:rPr lang="tr-TR" sz="1600" dirty="0">
                <a:latin typeface="Calibri" panose="020F0502020204030204" pitchFamily="34" charset="0"/>
              </a:rPr>
              <a:t>Salatalarda ise en çok tercih edilen ürün çoban salatadır.</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55576" y="1124744"/>
            <a:ext cx="7632848" cy="4320480"/>
          </a:xfrm>
        </p:spPr>
      </p:pic>
    </p:spTree>
    <p:extLst>
      <p:ext uri="{BB962C8B-B14F-4D97-AF65-F5344CB8AC3E}">
        <p14:creationId xmlns:p14="http://schemas.microsoft.com/office/powerpoint/2010/main" val="520525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332656"/>
            <a:ext cx="5832648" cy="5904656"/>
          </a:xfrm>
        </p:spPr>
      </p:pic>
    </p:spTree>
    <p:extLst>
      <p:ext uri="{BB962C8B-B14F-4D97-AF65-F5344CB8AC3E}">
        <p14:creationId xmlns:p14="http://schemas.microsoft.com/office/powerpoint/2010/main" val="3617812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p:cNvSpPr>
            <a:spLocks noGrp="1"/>
          </p:cNvSpPr>
          <p:nvPr>
            <p:ph type="body" idx="1"/>
          </p:nvPr>
        </p:nvSpPr>
        <p:spPr>
          <a:xfrm>
            <a:off x="683568" y="548680"/>
            <a:ext cx="7920880" cy="720080"/>
          </a:xfrm>
        </p:spPr>
        <p:txBody>
          <a:bodyPr/>
          <a:lstStyle/>
          <a:p>
            <a:pPr algn="l"/>
            <a:r>
              <a:rPr lang="tr-TR" sz="1600" dirty="0">
                <a:latin typeface="Calibri" panose="020F0502020204030204" pitchFamily="34" charset="0"/>
              </a:rPr>
              <a:t>Tüm ürünler butonu ile en çok satılan ürünlerin grafiğini görmekteyiz.</a:t>
            </a:r>
          </a:p>
          <a:p>
            <a:endParaRPr lang="tr-TR" dirty="0"/>
          </a:p>
        </p:txBody>
      </p:sp>
      <p:pic>
        <p:nvPicPr>
          <p:cNvPr id="7" name="İçerik Yer Tutucusu 6"/>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3568" y="1124744"/>
            <a:ext cx="7776864" cy="4553464"/>
          </a:xfrm>
        </p:spPr>
      </p:pic>
    </p:spTree>
    <p:extLst>
      <p:ext uri="{BB962C8B-B14F-4D97-AF65-F5344CB8AC3E}">
        <p14:creationId xmlns:p14="http://schemas.microsoft.com/office/powerpoint/2010/main" val="3931165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331640" y="188641"/>
            <a:ext cx="6480719" cy="3119710"/>
          </a:xfrm>
        </p:spPr>
      </p:pic>
      <p:pic>
        <p:nvPicPr>
          <p:cNvPr id="8" name="İçerik Yer Tutucusu 7"/>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1331640" y="3429000"/>
            <a:ext cx="6480720" cy="3168352"/>
          </a:xfrm>
        </p:spPr>
      </p:pic>
    </p:spTree>
    <p:extLst>
      <p:ext uri="{BB962C8B-B14F-4D97-AF65-F5344CB8AC3E}">
        <p14:creationId xmlns:p14="http://schemas.microsoft.com/office/powerpoint/2010/main" val="4285725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p:cNvSpPr>
            <a:spLocks noGrp="1"/>
          </p:cNvSpPr>
          <p:nvPr>
            <p:ph sz="quarter" idx="13"/>
          </p:nvPr>
        </p:nvSpPr>
        <p:spPr>
          <a:xfrm>
            <a:off x="971600" y="290732"/>
            <a:ext cx="7560840" cy="1122044"/>
          </a:xfrm>
        </p:spPr>
        <p:txBody>
          <a:bodyPr/>
          <a:lstStyle/>
          <a:p>
            <a:pPr marL="64008" indent="0">
              <a:buNone/>
            </a:pPr>
            <a:endParaRPr lang="tr-TR" sz="1600" dirty="0" smtClean="0">
              <a:latin typeface="Calibri" panose="020F0502020204030204" pitchFamily="34" charset="0"/>
            </a:endParaRPr>
          </a:p>
          <a:p>
            <a:pPr marL="64008" indent="0">
              <a:buNone/>
            </a:pPr>
            <a:r>
              <a:rPr lang="tr-TR" sz="1600" dirty="0" smtClean="0">
                <a:latin typeface="Calibri" panose="020F0502020204030204" pitchFamily="34" charset="0"/>
              </a:rPr>
              <a:t>Aşağıdaki </a:t>
            </a:r>
            <a:r>
              <a:rPr lang="tr-TR" sz="1600" dirty="0">
                <a:latin typeface="Calibri" panose="020F0502020204030204" pitchFamily="34" charset="0"/>
              </a:rPr>
              <a:t>kod ile MSSQL veri tabanında oluşturmuş olduğum personel hareketleri tablosunda personel giriş yaptıysa kullanıcı giriş yaptı şekilde kaydoluyor.</a:t>
            </a:r>
          </a:p>
          <a:p>
            <a:endParaRPr lang="tr-TR" dirty="0"/>
          </a:p>
        </p:txBody>
      </p:sp>
      <p:sp>
        <p:nvSpPr>
          <p:cNvPr id="6" name="İçerik Yer Tutucusu 5"/>
          <p:cNvSpPr>
            <a:spLocks noGrp="1"/>
          </p:cNvSpPr>
          <p:nvPr>
            <p:ph sz="quarter" idx="14"/>
          </p:nvPr>
        </p:nvSpPr>
        <p:spPr>
          <a:xfrm>
            <a:off x="1187624" y="1484784"/>
            <a:ext cx="6480720" cy="4320480"/>
          </a:xfrm>
        </p:spPr>
        <p:txBody>
          <a:bodyPr/>
          <a:lstStyle/>
          <a:p>
            <a:endParaRPr lang="tr-TR" dirty="0"/>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1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graphicFrame>
        <p:nvGraphicFramePr>
          <p:cNvPr id="16" name="Nesne 15"/>
          <p:cNvGraphicFramePr>
            <a:graphicFrameLocks/>
          </p:cNvGraphicFramePr>
          <p:nvPr>
            <p:extLst>
              <p:ext uri="{D42A27DB-BD31-4B8C-83A1-F6EECF244321}">
                <p14:modId xmlns:p14="http://schemas.microsoft.com/office/powerpoint/2010/main" val="2306024663"/>
              </p:ext>
            </p:extLst>
          </p:nvPr>
        </p:nvGraphicFramePr>
        <p:xfrm>
          <a:off x="1115616" y="1412776"/>
          <a:ext cx="6840760" cy="4608512"/>
        </p:xfrm>
        <a:graphic>
          <a:graphicData uri="http://schemas.openxmlformats.org/presentationml/2006/ole">
            <mc:AlternateContent xmlns:mc="http://schemas.openxmlformats.org/markup-compatibility/2006">
              <mc:Choice xmlns:v="urn:schemas-microsoft-com:vml" Requires="v">
                <p:oleObj spid="_x0000_s1048" name="Resim" r:id="rId3" imgW="0" imgH="0" progId="StaticMetafile">
                  <p:embed/>
                </p:oleObj>
              </mc:Choice>
              <mc:Fallback>
                <p:oleObj name="Resim" r:id="rId3" imgW="0" imgH="0" progId="StaticMetafile">
                  <p:embed/>
                  <p:pic>
                    <p:nvPicPr>
                      <p:cNvPr id="0" name="rectole000000000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1412776"/>
                        <a:ext cx="6840760" cy="4608512"/>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616868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Yer Tutucusu 8"/>
          <p:cNvPicPr>
            <a:picLocks noGrp="1" noChangeAspect="1"/>
          </p:cNvPicPr>
          <p:nvPr>
            <p:ph type="pic" idx="1"/>
          </p:nvPr>
        </p:nvPicPr>
        <p:blipFill>
          <a:blip r:embed="rId2">
            <a:extLst>
              <a:ext uri="{28A0092B-C50C-407E-A947-70E740481C1C}">
                <a14:useLocalDpi xmlns:a14="http://schemas.microsoft.com/office/drawing/2010/main" val="0"/>
              </a:ext>
            </a:extLst>
          </a:blip>
          <a:srcRect t="735" b="735"/>
          <a:stretch>
            <a:fillRect/>
          </a:stretch>
        </p:blipFill>
        <p:spPr>
          <a:xfrm>
            <a:off x="1475656" y="836712"/>
            <a:ext cx="6160218" cy="4847332"/>
          </a:xfrm>
        </p:spPr>
      </p:pic>
    </p:spTree>
    <p:extLst>
      <p:ext uri="{BB962C8B-B14F-4D97-AF65-F5344CB8AC3E}">
        <p14:creationId xmlns:p14="http://schemas.microsoft.com/office/powerpoint/2010/main" val="14126210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4"/>
          <p:cNvSpPr>
            <a:spLocks noGrp="1"/>
          </p:cNvSpPr>
          <p:nvPr>
            <p:ph sz="quarter" idx="13"/>
          </p:nvPr>
        </p:nvSpPr>
        <p:spPr>
          <a:xfrm>
            <a:off x="1115616" y="290732"/>
            <a:ext cx="6840760" cy="1482084"/>
          </a:xfrm>
        </p:spPr>
        <p:txBody>
          <a:bodyPr/>
          <a:lstStyle/>
          <a:p>
            <a:pPr marL="64008" indent="0">
              <a:buNone/>
            </a:pPr>
            <a:r>
              <a:rPr lang="tr-TR" b="1" dirty="0"/>
              <a:t> </a:t>
            </a:r>
            <a:endParaRPr lang="tr-TR" dirty="0"/>
          </a:p>
          <a:p>
            <a:pPr marL="64008" indent="0">
              <a:buNone/>
            </a:pPr>
            <a:r>
              <a:rPr lang="tr-TR" sz="1600" b="1" dirty="0" smtClean="0">
                <a:latin typeface="Calibri" panose="020F0502020204030204" pitchFamily="34" charset="0"/>
              </a:rPr>
              <a:t>Menü</a:t>
            </a:r>
            <a:endParaRPr lang="tr-TR" sz="1600" dirty="0">
              <a:latin typeface="Calibri" panose="020F0502020204030204" pitchFamily="34" charset="0"/>
            </a:endParaRPr>
          </a:p>
          <a:p>
            <a:pPr marL="64008" indent="0">
              <a:buNone/>
            </a:pPr>
            <a:r>
              <a:rPr lang="tr-TR" sz="1600" dirty="0" smtClean="0">
                <a:latin typeface="Calibri" panose="020F0502020204030204" pitchFamily="34" charset="0"/>
              </a:rPr>
              <a:t>Menüde </a:t>
            </a:r>
            <a:r>
              <a:rPr lang="tr-TR" sz="1600" dirty="0">
                <a:latin typeface="Calibri" panose="020F0502020204030204" pitchFamily="34" charset="0"/>
              </a:rPr>
              <a:t>masa, rezervasyon, müşteriler, kasa işlemleri, mutfak, raporlar, </a:t>
            </a:r>
            <a:r>
              <a:rPr lang="tr-TR" sz="1600" dirty="0" smtClean="0">
                <a:latin typeface="Calibri" panose="020F0502020204030204" pitchFamily="34" charset="0"/>
              </a:rPr>
              <a:t>ayarlar ve son </a:t>
            </a:r>
            <a:r>
              <a:rPr lang="tr-TR" sz="1600" dirty="0">
                <a:latin typeface="Calibri" panose="020F0502020204030204" pitchFamily="34" charset="0"/>
              </a:rPr>
              <a:t>olarak da çıkış butonu bulunmaktadır.</a:t>
            </a:r>
          </a:p>
          <a:p>
            <a:endParaRPr lang="tr-TR" dirty="0"/>
          </a:p>
        </p:txBody>
      </p:sp>
      <p:pic>
        <p:nvPicPr>
          <p:cNvPr id="7" name="İçerik Yer Tutucusu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187624" y="1844824"/>
            <a:ext cx="6768752" cy="4161585"/>
          </a:xfrm>
        </p:spPr>
      </p:pic>
    </p:spTree>
    <p:extLst>
      <p:ext uri="{BB962C8B-B14F-4D97-AF65-F5344CB8AC3E}">
        <p14:creationId xmlns:p14="http://schemas.microsoft.com/office/powerpoint/2010/main" val="39415048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Üst Düzey">
  <a:themeElements>
    <a:clrScheme name="Üst Düzey">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Üst Düzey">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Üst Düze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212</TotalTime>
  <Words>863</Words>
  <Application>Microsoft Office PowerPoint</Application>
  <PresentationFormat>Ekran Gösterisi (4:3)</PresentationFormat>
  <Paragraphs>75</Paragraphs>
  <Slides>55</Slides>
  <Notes>0</Notes>
  <HiddenSlides>0</HiddenSlides>
  <MMClips>0</MMClips>
  <ScaleCrop>false</ScaleCrop>
  <HeadingPairs>
    <vt:vector size="6" baseType="variant">
      <vt:variant>
        <vt:lpstr>Tema</vt:lpstr>
      </vt:variant>
      <vt:variant>
        <vt:i4>1</vt:i4>
      </vt:variant>
      <vt:variant>
        <vt:lpstr>Katıştırılmış OLE Hizmet Programları</vt:lpstr>
      </vt:variant>
      <vt:variant>
        <vt:i4>1</vt:i4>
      </vt:variant>
      <vt:variant>
        <vt:lpstr>Slayt Başlıkları</vt:lpstr>
      </vt:variant>
      <vt:variant>
        <vt:i4>55</vt:i4>
      </vt:variant>
    </vt:vector>
  </HeadingPairs>
  <TitlesOfParts>
    <vt:vector size="57" baseType="lpstr">
      <vt:lpstr>Üst Düzey</vt:lpstr>
      <vt:lpstr>Resim</vt:lpstr>
      <vt:lpstr>AKILLI RESTAURANT SİSTEMİ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AKILLI RESTAURANT SİSTEMİ</dc:title>
  <dc:creator>userr</dc:creator>
  <cp:lastModifiedBy>userr</cp:lastModifiedBy>
  <cp:revision>27</cp:revision>
  <dcterms:created xsi:type="dcterms:W3CDTF">2018-06-25T13:57:36Z</dcterms:created>
  <dcterms:modified xsi:type="dcterms:W3CDTF">2018-06-29T11:53:44Z</dcterms:modified>
</cp:coreProperties>
</file>